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76" r:id="rId6"/>
    <p:sldId id="277" r:id="rId7"/>
    <p:sldId id="278" r:id="rId8"/>
    <p:sldId id="279" r:id="rId9"/>
    <p:sldId id="280" r:id="rId10"/>
    <p:sldId id="281" r:id="rId11"/>
    <p:sldId id="282" r:id="rId12"/>
    <p:sldId id="283" r:id="rId13"/>
    <p:sldId id="275" r:id="rId14"/>
  </p:sldIdLst>
  <p:sldSz cx="18288000" cy="10287000"/>
  <p:notesSz cx="6858000" cy="9144000"/>
  <p:embeddedFontLst>
    <p:embeddedFont>
      <p:font typeface="Arita Dotum Bold" panose="020B0600000101010101" charset="-127"/>
      <p:regular r:id="rId16"/>
    </p:embeddedFont>
    <p:embeddedFont>
      <p:font typeface="Arita Dotum Medium" panose="020B0600000101010101" charset="-127"/>
      <p:regular r:id="rId17"/>
    </p:embeddedFont>
    <p:embeddedFont>
      <p:font typeface="Noto Sans KR" panose="020B0500000000000000" pitchFamily="34" charset="-127"/>
      <p:regular r:id="rId18"/>
      <p:bold r:id="rId19"/>
    </p:embeddedFont>
    <p:embeddedFont>
      <p:font typeface="맑은 고딕" panose="020B0503020000020004" pitchFamily="50" charset="-127"/>
      <p:regular r:id="rId20"/>
      <p:bold r:id="rId21"/>
    </p:embeddedFont>
    <p:embeddedFont>
      <p:font typeface="Calibri" panose="020F0502020204030204" pitchFamily="34" charset="0"/>
      <p:regular r:id="rId22"/>
      <p:bold r:id="rId23"/>
      <p:italic r:id="rId24"/>
      <p:boldItalic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EA8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710" autoAdjust="0"/>
    <p:restoredTop sz="94622" autoAdjust="0"/>
  </p:normalViewPr>
  <p:slideViewPr>
    <p:cSldViewPr>
      <p:cViewPr varScale="1">
        <p:scale>
          <a:sx n="72" d="100"/>
          <a:sy n="72" d="100"/>
        </p:scale>
        <p:origin x="822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73BC6C-07FF-4DC3-B869-4A6403E576BE}" type="datetimeFigureOut">
              <a:rPr lang="ko-KR" altLang="en-US" smtClean="0"/>
              <a:t>2023-11-08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B9F7F7-3443-426F-83C5-4E081A481B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93336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Interval</a:t>
            </a:r>
            <a:r>
              <a:rPr lang="ko-KR" altLang="en-US" dirty="0"/>
              <a:t> 설명 </a:t>
            </a:r>
            <a:r>
              <a:rPr lang="en-US" altLang="ko-KR" dirty="0"/>
              <a:t>: </a:t>
            </a:r>
            <a:r>
              <a:rPr lang="ko-KR" altLang="en-US" dirty="0"/>
              <a:t>일반적으론 </a:t>
            </a:r>
            <a:r>
              <a:rPr lang="en-US" altLang="ko-KR" dirty="0"/>
              <a:t>30~60</a:t>
            </a:r>
            <a:r>
              <a:rPr lang="ko-KR" altLang="en-US" dirty="0"/>
              <a:t>프레임이 적당하며 </a:t>
            </a:r>
            <a:r>
              <a:rPr lang="en-US" altLang="ko-KR" dirty="0"/>
              <a:t>(16ms,</a:t>
            </a:r>
            <a:r>
              <a:rPr lang="ko-KR" altLang="en-US" dirty="0"/>
              <a:t> </a:t>
            </a:r>
            <a:r>
              <a:rPr lang="en-US" altLang="ko-KR" dirty="0"/>
              <a:t>33ms) </a:t>
            </a:r>
            <a:r>
              <a:rPr lang="ko-KR" altLang="en-US" dirty="0"/>
              <a:t>사이가 적합하다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B9F7F7-3443-426F-83C5-4E081A481BEF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496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15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15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hyperlink" Target="https://nuli.navercorp.com/community/article/1132729" TargetMode="External"/><Relationship Id="rId7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curryyou.tistory.com/328" TargetMode="External"/><Relationship Id="rId5" Type="http://schemas.openxmlformats.org/officeDocument/2006/relationships/hyperlink" Target="https://www.codestates.com/blog/content/dom-javascript" TargetMode="External"/><Relationship Id="rId4" Type="http://schemas.openxmlformats.org/officeDocument/2006/relationships/hyperlink" Target="https://ofcourse.kr/css-course/border-%EC%86%8D%EC%84%B1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10.png"/><Relationship Id="rId7" Type="http://schemas.openxmlformats.org/officeDocument/2006/relationships/image" Target="../media/image6.png"/><Relationship Id="rId12" Type="http://schemas.openxmlformats.org/officeDocument/2006/relationships/slide" Target="slide3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11" Type="http://schemas.openxmlformats.org/officeDocument/2006/relationships/slide" Target="slide6.xml"/><Relationship Id="rId5" Type="http://schemas.openxmlformats.org/officeDocument/2006/relationships/image" Target="../media/image12.png"/><Relationship Id="rId10" Type="http://schemas.openxmlformats.org/officeDocument/2006/relationships/slide" Target="slide5.xml"/><Relationship Id="rId4" Type="http://schemas.openxmlformats.org/officeDocument/2006/relationships/image" Target="../media/image11.svg"/><Relationship Id="rId9" Type="http://schemas.openxmlformats.org/officeDocument/2006/relationships/slide" Target="slide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2.png"/><Relationship Id="rId7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3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15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15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.png"/><Relationship Id="rId7" Type="http://schemas.openxmlformats.org/officeDocument/2006/relationships/image" Target="../media/image7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15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15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1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354" r="-1468" b="-56033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905495" y="1315441"/>
            <a:ext cx="9009410" cy="6082798"/>
            <a:chOff x="0" y="0"/>
            <a:chExt cx="3286657" cy="221902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286657" cy="2219021"/>
            </a:xfrm>
            <a:custGeom>
              <a:avLst/>
              <a:gdLst/>
              <a:ahLst/>
              <a:cxnLst/>
              <a:rect l="l" t="t" r="r" b="b"/>
              <a:pathLst>
                <a:path w="3286657" h="2219021">
                  <a:moveTo>
                    <a:pt x="0" y="0"/>
                  </a:moveTo>
                  <a:lnTo>
                    <a:pt x="3286657" y="0"/>
                  </a:lnTo>
                  <a:lnTo>
                    <a:pt x="3286657" y="2219021"/>
                  </a:lnTo>
                  <a:lnTo>
                    <a:pt x="0" y="221902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 dirty="0"/>
            </a:p>
          </p:txBody>
        </p:sp>
      </p:grpSp>
      <p:sp>
        <p:nvSpPr>
          <p:cNvPr id="5" name="Freeform 5"/>
          <p:cNvSpPr/>
          <p:nvPr/>
        </p:nvSpPr>
        <p:spPr>
          <a:xfrm flipH="1">
            <a:off x="-2156129" y="8872350"/>
            <a:ext cx="6662470" cy="1611106"/>
          </a:xfrm>
          <a:custGeom>
            <a:avLst/>
            <a:gdLst/>
            <a:ahLst/>
            <a:cxnLst/>
            <a:rect l="l" t="t" r="r" b="b"/>
            <a:pathLst>
              <a:path w="6662470" h="1611106">
                <a:moveTo>
                  <a:pt x="6662470" y="0"/>
                </a:moveTo>
                <a:lnTo>
                  <a:pt x="0" y="0"/>
                </a:lnTo>
                <a:lnTo>
                  <a:pt x="0" y="1611107"/>
                </a:lnTo>
                <a:lnTo>
                  <a:pt x="6662470" y="1611107"/>
                </a:lnTo>
                <a:lnTo>
                  <a:pt x="666247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Freeform 6"/>
          <p:cNvSpPr/>
          <p:nvPr/>
        </p:nvSpPr>
        <p:spPr>
          <a:xfrm flipH="1">
            <a:off x="14791434" y="-196457"/>
            <a:ext cx="5652695" cy="1366924"/>
          </a:xfrm>
          <a:custGeom>
            <a:avLst/>
            <a:gdLst/>
            <a:ahLst/>
            <a:cxnLst/>
            <a:rect l="l" t="t" r="r" b="b"/>
            <a:pathLst>
              <a:path w="5652695" h="1366924">
                <a:moveTo>
                  <a:pt x="5652695" y="0"/>
                </a:moveTo>
                <a:lnTo>
                  <a:pt x="0" y="0"/>
                </a:lnTo>
                <a:lnTo>
                  <a:pt x="0" y="1366925"/>
                </a:lnTo>
                <a:lnTo>
                  <a:pt x="5652695" y="1366925"/>
                </a:lnTo>
                <a:lnTo>
                  <a:pt x="5652695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7" name="Group 7"/>
          <p:cNvGrpSpPr/>
          <p:nvPr/>
        </p:nvGrpSpPr>
        <p:grpSpPr>
          <a:xfrm>
            <a:off x="10261150" y="1315441"/>
            <a:ext cx="7087021" cy="7701883"/>
            <a:chOff x="0" y="0"/>
            <a:chExt cx="2585364" cy="280966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585364" cy="2809668"/>
            </a:xfrm>
            <a:custGeom>
              <a:avLst/>
              <a:gdLst/>
              <a:ahLst/>
              <a:cxnLst/>
              <a:rect l="l" t="t" r="r" b="b"/>
              <a:pathLst>
                <a:path w="2585364" h="2809668">
                  <a:moveTo>
                    <a:pt x="0" y="0"/>
                  </a:moveTo>
                  <a:lnTo>
                    <a:pt x="2585364" y="0"/>
                  </a:lnTo>
                  <a:lnTo>
                    <a:pt x="2585364" y="2809668"/>
                  </a:lnTo>
                  <a:lnTo>
                    <a:pt x="0" y="280966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4" name="Freeform 14"/>
          <p:cNvSpPr/>
          <p:nvPr/>
        </p:nvSpPr>
        <p:spPr>
          <a:xfrm>
            <a:off x="10692016" y="4401714"/>
            <a:ext cx="6225288" cy="3893634"/>
          </a:xfrm>
          <a:custGeom>
            <a:avLst/>
            <a:gdLst/>
            <a:ahLst/>
            <a:cxnLst/>
            <a:rect l="l" t="t" r="r" b="b"/>
            <a:pathLst>
              <a:path w="6225288" h="3893634">
                <a:moveTo>
                  <a:pt x="0" y="0"/>
                </a:moveTo>
                <a:lnTo>
                  <a:pt x="6225288" y="0"/>
                </a:lnTo>
                <a:lnTo>
                  <a:pt x="6225288" y="3893634"/>
                </a:lnTo>
                <a:lnTo>
                  <a:pt x="0" y="389363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5" name="Freeform 15"/>
          <p:cNvSpPr/>
          <p:nvPr/>
        </p:nvSpPr>
        <p:spPr>
          <a:xfrm>
            <a:off x="16100246" y="3001723"/>
            <a:ext cx="441616" cy="633141"/>
          </a:xfrm>
          <a:custGeom>
            <a:avLst/>
            <a:gdLst/>
            <a:ahLst/>
            <a:cxnLst/>
            <a:rect l="l" t="t" r="r" b="b"/>
            <a:pathLst>
              <a:path w="441616" h="633141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6" name="Freeform 16"/>
          <p:cNvSpPr/>
          <p:nvPr/>
        </p:nvSpPr>
        <p:spPr>
          <a:xfrm rot="-203414">
            <a:off x="11173930" y="3499519"/>
            <a:ext cx="321948" cy="461574"/>
          </a:xfrm>
          <a:custGeom>
            <a:avLst/>
            <a:gdLst/>
            <a:ahLst/>
            <a:cxnLst/>
            <a:rect l="l" t="t" r="r" b="b"/>
            <a:pathLst>
              <a:path w="321948" h="461574">
                <a:moveTo>
                  <a:pt x="0" y="0"/>
                </a:moveTo>
                <a:lnTo>
                  <a:pt x="321948" y="0"/>
                </a:lnTo>
                <a:lnTo>
                  <a:pt x="321948" y="461574"/>
                </a:lnTo>
                <a:lnTo>
                  <a:pt x="0" y="46157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7" name="Group 17"/>
          <p:cNvGrpSpPr/>
          <p:nvPr/>
        </p:nvGrpSpPr>
        <p:grpSpPr>
          <a:xfrm>
            <a:off x="887382" y="7498943"/>
            <a:ext cx="5970617" cy="1518381"/>
            <a:chOff x="0" y="0"/>
            <a:chExt cx="4725344" cy="1235858"/>
          </a:xfrm>
        </p:grpSpPr>
        <p:grpSp>
          <p:nvGrpSpPr>
            <p:cNvPr id="18" name="Group 18"/>
            <p:cNvGrpSpPr/>
            <p:nvPr/>
          </p:nvGrpSpPr>
          <p:grpSpPr>
            <a:xfrm>
              <a:off x="0" y="0"/>
              <a:ext cx="4725344" cy="1235858"/>
              <a:chOff x="0" y="0"/>
              <a:chExt cx="1292864" cy="338133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1292864" cy="338133"/>
              </a:xfrm>
              <a:custGeom>
                <a:avLst/>
                <a:gdLst/>
                <a:ahLst/>
                <a:cxnLst/>
                <a:rect l="l" t="t" r="r" b="b"/>
                <a:pathLst>
                  <a:path w="1292864" h="338133">
                    <a:moveTo>
                      <a:pt x="0" y="0"/>
                    </a:moveTo>
                    <a:lnTo>
                      <a:pt x="1292864" y="0"/>
                    </a:lnTo>
                    <a:lnTo>
                      <a:pt x="1292864" y="338133"/>
                    </a:lnTo>
                    <a:lnTo>
                      <a:pt x="0" y="338133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ko-KR" altLang="en-US" dirty="0"/>
              </a:p>
            </p:txBody>
          </p:sp>
        </p:grpSp>
        <p:sp>
          <p:nvSpPr>
            <p:cNvPr id="21" name="TextBox 21"/>
            <p:cNvSpPr txBox="1"/>
            <p:nvPr/>
          </p:nvSpPr>
          <p:spPr>
            <a:xfrm>
              <a:off x="227714" y="368162"/>
              <a:ext cx="4278192" cy="66974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2134"/>
                </a:lnSpc>
                <a:spcBef>
                  <a:spcPct val="0"/>
                </a:spcBef>
              </a:pPr>
              <a:r>
                <a:rPr lang="ko-KR" altLang="en-US" sz="2500" dirty="0">
                  <a:solidFill>
                    <a:srgbClr val="000000"/>
                  </a:solidFill>
                  <a:ea typeface="Arita Dotum Medium"/>
                </a:rPr>
                <a:t>학번 </a:t>
              </a:r>
              <a:r>
                <a:rPr lang="en-US" altLang="ko-KR" sz="2500" dirty="0">
                  <a:solidFill>
                    <a:srgbClr val="000000"/>
                  </a:solidFill>
                  <a:ea typeface="Arita Dotum Medium"/>
                </a:rPr>
                <a:t>: 2021864039</a:t>
              </a:r>
            </a:p>
            <a:p>
              <a:pPr>
                <a:lnSpc>
                  <a:spcPts val="2134"/>
                </a:lnSpc>
                <a:spcBef>
                  <a:spcPct val="0"/>
                </a:spcBef>
              </a:pPr>
              <a:endParaRPr lang="en-US" altLang="ko-KR" sz="2500" dirty="0">
                <a:solidFill>
                  <a:srgbClr val="000000"/>
                </a:solidFill>
                <a:ea typeface="Arita Dotum Medium"/>
              </a:endParaRPr>
            </a:p>
            <a:p>
              <a:pPr>
                <a:lnSpc>
                  <a:spcPts val="2134"/>
                </a:lnSpc>
                <a:spcBef>
                  <a:spcPct val="0"/>
                </a:spcBef>
              </a:pPr>
              <a:r>
                <a:rPr lang="ko-KR" altLang="en-US" sz="2500" dirty="0">
                  <a:solidFill>
                    <a:srgbClr val="000000"/>
                  </a:solidFill>
                  <a:ea typeface="Arita Dotum Medium"/>
                </a:rPr>
                <a:t>이름 </a:t>
              </a:r>
              <a:r>
                <a:rPr lang="en-US" altLang="ko-KR" sz="2500" dirty="0">
                  <a:solidFill>
                    <a:srgbClr val="000000"/>
                  </a:solidFill>
                  <a:ea typeface="Arita Dotum Medium"/>
                </a:rPr>
                <a:t>: </a:t>
              </a:r>
              <a:r>
                <a:rPr lang="ko-KR" altLang="en-US" sz="2500" dirty="0">
                  <a:solidFill>
                    <a:srgbClr val="000000"/>
                  </a:solidFill>
                  <a:ea typeface="Arita Dotum Medium"/>
                </a:rPr>
                <a:t>김태헌</a:t>
              </a:r>
              <a:endParaRPr lang="en-US" sz="2500" dirty="0">
                <a:solidFill>
                  <a:srgbClr val="000000"/>
                </a:solidFill>
                <a:ea typeface="Arita Dotum Medium"/>
              </a:endParaRPr>
            </a:p>
          </p:txBody>
        </p:sp>
      </p:grpSp>
      <p:sp>
        <p:nvSpPr>
          <p:cNvPr id="22" name="Freeform 22"/>
          <p:cNvSpPr/>
          <p:nvPr/>
        </p:nvSpPr>
        <p:spPr>
          <a:xfrm>
            <a:off x="12690344" y="1991652"/>
            <a:ext cx="2228632" cy="1815322"/>
          </a:xfrm>
          <a:custGeom>
            <a:avLst/>
            <a:gdLst/>
            <a:ahLst/>
            <a:cxnLst/>
            <a:rect l="l" t="t" r="r" b="b"/>
            <a:pathLst>
              <a:path w="2228632" h="1815322">
                <a:moveTo>
                  <a:pt x="0" y="0"/>
                </a:moveTo>
                <a:lnTo>
                  <a:pt x="2228632" y="0"/>
                </a:lnTo>
                <a:lnTo>
                  <a:pt x="2228632" y="1815322"/>
                </a:lnTo>
                <a:lnTo>
                  <a:pt x="0" y="181532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23" name="Group 23"/>
          <p:cNvGrpSpPr/>
          <p:nvPr/>
        </p:nvGrpSpPr>
        <p:grpSpPr>
          <a:xfrm>
            <a:off x="1437079" y="2096128"/>
            <a:ext cx="7946241" cy="4521397"/>
            <a:chOff x="0" y="-36"/>
            <a:chExt cx="10594989" cy="6028530"/>
          </a:xfrm>
        </p:grpSpPr>
        <p:sp>
          <p:nvSpPr>
            <p:cNvPr id="24" name="TextBox 24"/>
            <p:cNvSpPr txBox="1"/>
            <p:nvPr/>
          </p:nvSpPr>
          <p:spPr>
            <a:xfrm>
              <a:off x="0" y="-36"/>
              <a:ext cx="10594989" cy="52382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599"/>
                </a:lnSpc>
              </a:pPr>
              <a:r>
                <a:rPr lang="en-US" sz="12999" spc="155" dirty="0">
                  <a:solidFill>
                    <a:srgbClr val="003EA8"/>
                  </a:solidFill>
                  <a:ea typeface="Arita Dotum Bold"/>
                </a:rPr>
                <a:t>Canvas </a:t>
              </a:r>
              <a:r>
                <a:rPr lang="ko-KR" altLang="en-US" sz="12999" spc="155" dirty="0">
                  <a:solidFill>
                    <a:srgbClr val="003EA8"/>
                  </a:solidFill>
                  <a:ea typeface="Arita Dotum Bold"/>
                </a:rPr>
                <a:t>게임 분석</a:t>
              </a:r>
              <a:endParaRPr lang="en-US" sz="12999" spc="155" dirty="0">
                <a:solidFill>
                  <a:srgbClr val="003EA8"/>
                </a:solidFill>
                <a:ea typeface="Arita Dotum Bold"/>
              </a:endParaRP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5460169"/>
              <a:ext cx="10594989" cy="568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ko-KR" altLang="en-US" sz="2799" dirty="0">
                  <a:solidFill>
                    <a:srgbClr val="000000"/>
                  </a:solidFill>
                  <a:ea typeface="Arita Dotum Medium"/>
                </a:rPr>
                <a:t>게임 프로그래밍 과제</a:t>
              </a:r>
              <a:endParaRPr lang="en-US" sz="2799" dirty="0">
                <a:solidFill>
                  <a:srgbClr val="000000"/>
                </a:solidFill>
                <a:ea typeface="Arita Dotum Medium"/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354" r="-1468" b="-56033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939829" y="657204"/>
            <a:ext cx="5079971" cy="1236276"/>
            <a:chOff x="0" y="0"/>
            <a:chExt cx="3286657" cy="69569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286657" cy="695693"/>
            </a:xfrm>
            <a:custGeom>
              <a:avLst/>
              <a:gdLst/>
              <a:ahLst/>
              <a:cxnLst/>
              <a:rect l="l" t="t" r="r" b="b"/>
              <a:pathLst>
                <a:path w="3286657" h="695693">
                  <a:moveTo>
                    <a:pt x="0" y="0"/>
                  </a:moveTo>
                  <a:lnTo>
                    <a:pt x="3286657" y="0"/>
                  </a:lnTo>
                  <a:lnTo>
                    <a:pt x="3286657" y="695693"/>
                  </a:lnTo>
                  <a:lnTo>
                    <a:pt x="0" y="69569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 dirty="0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05495" y="2100756"/>
            <a:ext cx="9009410" cy="7767144"/>
            <a:chOff x="0" y="0"/>
            <a:chExt cx="3286657" cy="211140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286657" cy="2111403"/>
            </a:xfrm>
            <a:custGeom>
              <a:avLst/>
              <a:gdLst/>
              <a:ahLst/>
              <a:cxnLst/>
              <a:rect l="l" t="t" r="r" b="b"/>
              <a:pathLst>
                <a:path w="3286657" h="2111403">
                  <a:moveTo>
                    <a:pt x="0" y="0"/>
                  </a:moveTo>
                  <a:lnTo>
                    <a:pt x="3286657" y="0"/>
                  </a:lnTo>
                  <a:lnTo>
                    <a:pt x="3286657" y="2111403"/>
                  </a:lnTo>
                  <a:lnTo>
                    <a:pt x="0" y="211140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0261150" y="1728960"/>
            <a:ext cx="7087021" cy="7986539"/>
            <a:chOff x="0" y="0"/>
            <a:chExt cx="2585364" cy="293512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585364" cy="2935128"/>
            </a:xfrm>
            <a:custGeom>
              <a:avLst/>
              <a:gdLst/>
              <a:ahLst/>
              <a:cxnLst/>
              <a:rect l="l" t="t" r="r" b="b"/>
              <a:pathLst>
                <a:path w="2585364" h="2935128">
                  <a:moveTo>
                    <a:pt x="0" y="0"/>
                  </a:moveTo>
                  <a:lnTo>
                    <a:pt x="2585364" y="0"/>
                  </a:lnTo>
                  <a:lnTo>
                    <a:pt x="2585364" y="2935128"/>
                  </a:lnTo>
                  <a:lnTo>
                    <a:pt x="0" y="293512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pPr algn="ctr"/>
              <a:r>
                <a:rPr lang="en-US" altLang="ko-KR" sz="2200" b="1" dirty="0">
                  <a:solidFill>
                    <a:srgbClr val="003EA8"/>
                  </a:solidFill>
                </a:rPr>
                <a:t>Function</a:t>
              </a:r>
              <a:r>
                <a:rPr lang="en-US" altLang="ko-KR" sz="2200" b="1" dirty="0"/>
                <a:t> </a:t>
              </a:r>
              <a:r>
                <a:rPr lang="en-US" altLang="ko-KR" sz="2200" b="1" dirty="0" err="1">
                  <a:solidFill>
                    <a:srgbClr val="003EA8"/>
                  </a:solidFill>
                </a:rPr>
                <a:t>everyinterval</a:t>
              </a:r>
              <a:r>
                <a:rPr lang="en-US" altLang="ko-KR" sz="2200" b="1" dirty="0">
                  <a:solidFill>
                    <a:srgbClr val="003EA8"/>
                  </a:solidFill>
                </a:rPr>
                <a:t>(n)</a:t>
              </a:r>
            </a:p>
            <a:p>
              <a:r>
                <a:rPr lang="ko-KR" altLang="en-US" dirty="0"/>
                <a:t>매개 변수 </a:t>
              </a:r>
              <a:r>
                <a:rPr lang="en-US" altLang="ko-KR" dirty="0"/>
                <a:t>n </a:t>
              </a:r>
              <a:r>
                <a:rPr lang="ko-KR" altLang="en-US" dirty="0"/>
                <a:t>에 주어진 값에 따라 일정한 간격을 체크하여</a:t>
              </a:r>
              <a:endParaRPr lang="en-US" altLang="ko-KR" dirty="0"/>
            </a:p>
            <a:p>
              <a:r>
                <a:rPr lang="ko-KR" altLang="en-US" dirty="0"/>
                <a:t> </a:t>
              </a:r>
              <a:r>
                <a:rPr lang="en-US" altLang="ko-KR" dirty="0"/>
                <a:t>true </a:t>
              </a:r>
              <a:r>
                <a:rPr lang="ko-KR" altLang="en-US" dirty="0"/>
                <a:t>또는 </a:t>
              </a:r>
              <a:r>
                <a:rPr lang="en-US" altLang="ko-KR" dirty="0"/>
                <a:t>false</a:t>
              </a:r>
              <a:r>
                <a:rPr lang="ko-KR" altLang="en-US" dirty="0"/>
                <a:t>를 반환</a:t>
              </a:r>
            </a:p>
            <a:p>
              <a:endParaRPr lang="en-US" altLang="ko-KR" dirty="0"/>
            </a:p>
            <a:p>
              <a:pPr algn="ctr"/>
              <a:r>
                <a:rPr lang="en-US" altLang="ko-KR" sz="2200" b="1" dirty="0">
                  <a:solidFill>
                    <a:srgbClr val="003EA8"/>
                  </a:solidFill>
                </a:rPr>
                <a:t>(</a:t>
              </a:r>
              <a:r>
                <a:rPr lang="en-US" altLang="ko-KR" sz="2200" b="1" dirty="0" err="1">
                  <a:solidFill>
                    <a:srgbClr val="003EA8"/>
                  </a:solidFill>
                </a:rPr>
                <a:t>myGameArea.frameno</a:t>
              </a:r>
              <a:r>
                <a:rPr lang="en-US" altLang="ko-KR" sz="2200" b="1" dirty="0">
                  <a:solidFill>
                    <a:srgbClr val="003EA8"/>
                  </a:solidFill>
                </a:rPr>
                <a:t>/n) % 1 ==</a:t>
              </a:r>
              <a:r>
                <a:rPr lang="en-US" altLang="ko-KR" sz="2200" b="1" dirty="0"/>
                <a:t> </a:t>
              </a:r>
              <a:r>
                <a:rPr lang="en-US" altLang="ko-KR" sz="2200" b="1" dirty="0">
                  <a:solidFill>
                    <a:srgbClr val="003EA8"/>
                  </a:solidFill>
                </a:rPr>
                <a:t>0</a:t>
              </a:r>
            </a:p>
            <a:p>
              <a:pPr algn="ctr"/>
              <a:endParaRPr lang="en-US" altLang="ko-KR" b="1" dirty="0"/>
            </a:p>
            <a:p>
              <a:r>
                <a:rPr lang="ko-KR" altLang="en-US" dirty="0"/>
                <a:t>현재 프레임 넘버와 </a:t>
              </a:r>
              <a:r>
                <a:rPr lang="en-US" altLang="ko-KR" dirty="0"/>
                <a:t>n</a:t>
              </a:r>
              <a:r>
                <a:rPr lang="ko-KR" altLang="en-US" dirty="0"/>
                <a:t>을 나눈 나머지가 </a:t>
              </a:r>
              <a:r>
                <a:rPr lang="en-US" altLang="ko-KR" dirty="0"/>
                <a:t>0</a:t>
              </a:r>
              <a:r>
                <a:rPr lang="ko-KR" altLang="en-US" dirty="0"/>
                <a:t>인 경우를 검사하여 </a:t>
              </a:r>
              <a:r>
                <a:rPr lang="en-US" altLang="ko-KR" dirty="0" err="1"/>
                <a:t>myGameArea.frameNo</a:t>
              </a:r>
              <a:r>
                <a:rPr lang="ko-KR" altLang="en-US" dirty="0"/>
                <a:t>가 </a:t>
              </a:r>
              <a:r>
                <a:rPr lang="en-US" altLang="ko-KR" dirty="0"/>
                <a:t>n</a:t>
              </a:r>
              <a:r>
                <a:rPr lang="ko-KR" altLang="en-US" dirty="0"/>
                <a:t>의 배수인 경우 </a:t>
              </a:r>
              <a:r>
                <a:rPr lang="en-US" altLang="ko-KR" dirty="0"/>
                <a:t>true </a:t>
              </a:r>
              <a:r>
                <a:rPr lang="ko-KR" altLang="en-US" dirty="0"/>
                <a:t>를 반환</a:t>
              </a:r>
              <a:endParaRPr lang="en-US" altLang="ko-KR" dirty="0"/>
            </a:p>
            <a:p>
              <a:endParaRPr lang="ko-KR" altLang="en-US" dirty="0"/>
            </a:p>
            <a:p>
              <a:r>
                <a:rPr lang="ko-KR" altLang="en-US" dirty="0"/>
                <a:t>이 함수는 일정한 간격마다 호출할 때 유용</a:t>
              </a:r>
            </a:p>
            <a:p>
              <a:endParaRPr lang="en-US" altLang="ko-KR" dirty="0"/>
            </a:p>
            <a:p>
              <a:pPr algn="ctr"/>
              <a:r>
                <a:rPr lang="en-US" altLang="ko-KR" sz="2200" b="1" dirty="0" err="1">
                  <a:solidFill>
                    <a:srgbClr val="003EA8"/>
                  </a:solidFill>
                </a:rPr>
                <a:t>moveup</a:t>
              </a:r>
              <a:r>
                <a:rPr lang="en-US" altLang="ko-KR" sz="2200" b="1" dirty="0">
                  <a:solidFill>
                    <a:srgbClr val="003EA8"/>
                  </a:solidFill>
                </a:rPr>
                <a:t>,</a:t>
              </a:r>
              <a:r>
                <a:rPr lang="en-US" altLang="ko-KR" sz="2200" b="1" dirty="0"/>
                <a:t> </a:t>
              </a:r>
              <a:r>
                <a:rPr lang="en-US" altLang="ko-KR" sz="2200" b="1" dirty="0" err="1">
                  <a:solidFill>
                    <a:srgbClr val="003EA8"/>
                  </a:solidFill>
                </a:rPr>
                <a:t>movedown</a:t>
              </a:r>
              <a:r>
                <a:rPr lang="en-US" altLang="ko-KR" sz="2200" b="1" dirty="0">
                  <a:solidFill>
                    <a:srgbClr val="003EA8"/>
                  </a:solidFill>
                </a:rPr>
                <a:t>,</a:t>
              </a:r>
              <a:r>
                <a:rPr lang="en-US" altLang="ko-KR" sz="2200" b="1" dirty="0"/>
                <a:t> </a:t>
              </a:r>
              <a:r>
                <a:rPr lang="en-US" altLang="ko-KR" sz="2200" b="1" dirty="0" err="1">
                  <a:solidFill>
                    <a:srgbClr val="003EA8"/>
                  </a:solidFill>
                </a:rPr>
                <a:t>moveleft</a:t>
              </a:r>
              <a:r>
                <a:rPr lang="en-US" altLang="ko-KR" sz="2200" b="1" dirty="0">
                  <a:solidFill>
                    <a:srgbClr val="003EA8"/>
                  </a:solidFill>
                </a:rPr>
                <a:t>,</a:t>
              </a:r>
              <a:r>
                <a:rPr lang="en-US" altLang="ko-KR" sz="2200" b="1" dirty="0"/>
                <a:t> </a:t>
              </a:r>
              <a:r>
                <a:rPr lang="en-US" altLang="ko-KR" sz="2200" b="1" dirty="0" err="1">
                  <a:solidFill>
                    <a:srgbClr val="003EA8"/>
                  </a:solidFill>
                </a:rPr>
                <a:t>moveright</a:t>
              </a:r>
              <a:r>
                <a:rPr lang="en-US" altLang="ko-KR" sz="2200" b="1" dirty="0">
                  <a:solidFill>
                    <a:srgbClr val="003EA8"/>
                  </a:solidFill>
                </a:rPr>
                <a:t> </a:t>
              </a:r>
            </a:p>
            <a:p>
              <a:r>
                <a:rPr lang="ko-KR" altLang="en-US" dirty="0"/>
                <a:t>각각 </a:t>
              </a:r>
              <a:r>
                <a:rPr lang="en-US" altLang="ko-KR" dirty="0"/>
                <a:t>up, down, left, right </a:t>
              </a:r>
              <a:r>
                <a:rPr lang="ko-KR" altLang="en-US" dirty="0"/>
                <a:t>버튼을 누를 때 호출하는</a:t>
              </a:r>
              <a:r>
                <a:rPr lang="en-US" altLang="ko-KR" dirty="0"/>
                <a:t> </a:t>
              </a:r>
              <a:r>
                <a:rPr lang="ko-KR" altLang="en-US" dirty="0"/>
                <a:t>값</a:t>
              </a:r>
              <a:endParaRPr lang="en-US" altLang="ko-KR" dirty="0"/>
            </a:p>
            <a:p>
              <a:endParaRPr lang="ko-KR" altLang="en-US" dirty="0"/>
            </a:p>
            <a:p>
              <a:pPr algn="ctr"/>
              <a:r>
                <a:rPr lang="en-US" altLang="ko-KR" sz="2200" b="1" dirty="0" err="1">
                  <a:solidFill>
                    <a:srgbClr val="003EA8"/>
                  </a:solidFill>
                </a:rPr>
                <a:t>myGamePiece</a:t>
              </a:r>
              <a:r>
                <a:rPr lang="en-US" altLang="ko-KR" dirty="0">
                  <a:solidFill>
                    <a:srgbClr val="003EA8"/>
                  </a:solidFill>
                </a:rPr>
                <a:t> </a:t>
              </a:r>
            </a:p>
            <a:p>
              <a:r>
                <a:rPr lang="ko-KR" altLang="en-US" dirty="0"/>
                <a:t>오브젝트의 </a:t>
              </a:r>
              <a:r>
                <a:rPr lang="en-US" altLang="ko-KR" dirty="0" err="1"/>
                <a:t>speedX</a:t>
              </a:r>
              <a:r>
                <a:rPr lang="en-US" altLang="ko-KR" dirty="0"/>
                <a:t> </a:t>
              </a:r>
              <a:r>
                <a:rPr lang="ko-KR" altLang="en-US" dirty="0"/>
                <a:t>및 </a:t>
              </a:r>
              <a:r>
                <a:rPr lang="en-US" altLang="ko-KR" dirty="0" err="1"/>
                <a:t>speedY</a:t>
              </a:r>
              <a:r>
                <a:rPr lang="en-US" altLang="ko-KR" dirty="0"/>
                <a:t> </a:t>
              </a:r>
              <a:r>
                <a:rPr lang="ko-KR" altLang="en-US" dirty="0"/>
                <a:t>속성을 조정하여 캐릭터의 이동 방향을 변경</a:t>
              </a:r>
            </a:p>
            <a:p>
              <a:r>
                <a:rPr lang="en-US" altLang="ko-KR" dirty="0"/>
                <a:t>ex)</a:t>
              </a:r>
              <a:r>
                <a:rPr lang="en-US" altLang="ko-KR" dirty="0" err="1"/>
                <a:t>moveup</a:t>
              </a:r>
              <a:r>
                <a:rPr lang="en-US" altLang="ko-KR" dirty="0"/>
                <a:t>()</a:t>
              </a:r>
              <a:r>
                <a:rPr lang="ko-KR" altLang="en-US" dirty="0"/>
                <a:t>함수는 </a:t>
              </a:r>
              <a:r>
                <a:rPr lang="en-US" altLang="ko-KR" dirty="0" err="1"/>
                <a:t>mygamepiece</a:t>
              </a:r>
              <a:r>
                <a:rPr lang="ko-KR" altLang="en-US" dirty="0"/>
                <a:t>의 </a:t>
              </a:r>
              <a:r>
                <a:rPr lang="en-US" altLang="ko-KR" dirty="0"/>
                <a:t>speedy</a:t>
              </a:r>
              <a:r>
                <a:rPr lang="ko-KR" altLang="en-US" dirty="0"/>
                <a:t>를 </a:t>
              </a:r>
              <a:r>
                <a:rPr lang="en-US" altLang="ko-KR" dirty="0"/>
                <a:t>-1</a:t>
              </a:r>
              <a:r>
                <a:rPr lang="ko-KR" altLang="en-US" dirty="0"/>
                <a:t>로 설정하여 캐릭터를 위쪽으로 이동시킨다</a:t>
              </a:r>
              <a:r>
                <a:rPr lang="en-US" altLang="ko-KR" dirty="0"/>
                <a:t>.</a:t>
              </a:r>
            </a:p>
            <a:p>
              <a:endParaRPr lang="en-US" altLang="ko-KR" dirty="0"/>
            </a:p>
            <a:p>
              <a:pPr algn="ctr"/>
              <a:r>
                <a:rPr lang="en-US" altLang="ko-KR" sz="2200" b="1" dirty="0" err="1">
                  <a:solidFill>
                    <a:srgbClr val="003EA8"/>
                  </a:solidFill>
                </a:rPr>
                <a:t>Clearmove</a:t>
              </a:r>
              <a:endParaRPr lang="en-US" altLang="ko-KR" sz="2200" b="1" dirty="0">
                <a:solidFill>
                  <a:srgbClr val="003EA8"/>
                </a:solidFill>
              </a:endParaRPr>
            </a:p>
            <a:p>
              <a:r>
                <a:rPr lang="en-US" altLang="ko-KR" dirty="0" err="1"/>
                <a:t>Speedx</a:t>
              </a:r>
              <a:r>
                <a:rPr lang="en-US" altLang="ko-KR" dirty="0"/>
                <a:t>, speedy</a:t>
              </a:r>
              <a:r>
                <a:rPr lang="ko-KR" altLang="en-US" dirty="0"/>
                <a:t>를 </a:t>
              </a:r>
              <a:r>
                <a:rPr lang="en-US" altLang="ko-KR" dirty="0"/>
                <a:t>0</a:t>
              </a:r>
              <a:r>
                <a:rPr lang="ko-KR" altLang="en-US" dirty="0"/>
                <a:t>으로 초기화 하여 이동을 멈춘다</a:t>
              </a:r>
              <a:r>
                <a:rPr lang="en-US" altLang="ko-KR" dirty="0"/>
                <a:t>.</a:t>
              </a:r>
              <a:endParaRPr lang="en-US" altLang="ko-KR" b="1" dirty="0"/>
            </a:p>
            <a:p>
              <a:r>
                <a:rPr lang="ko-KR" altLang="en-US" dirty="0"/>
                <a:t>모든 이동 관련 속성을 초기화하여 캐릭터의 이동을 멈춥니다</a:t>
              </a:r>
              <a:endParaRPr lang="en-US" altLang="ko-KR" dirty="0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519577" y="515922"/>
            <a:ext cx="4680636" cy="12032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10800"/>
              </a:lnSpc>
              <a:spcBef>
                <a:spcPct val="0"/>
              </a:spcBef>
            </a:pPr>
            <a:r>
              <a:rPr lang="ko-KR" altLang="en-US" sz="5000" dirty="0">
                <a:solidFill>
                  <a:srgbClr val="003EA8"/>
                </a:solidFill>
                <a:ea typeface="Arita Dotum Bold"/>
              </a:rPr>
              <a:t>사용자 입력처리</a:t>
            </a:r>
            <a:endParaRPr lang="en-US" sz="5000" dirty="0">
              <a:solidFill>
                <a:srgbClr val="003EA8"/>
              </a:solidFill>
              <a:ea typeface="Arita Dotum Bold"/>
            </a:endParaRPr>
          </a:p>
        </p:txBody>
      </p:sp>
      <p:sp>
        <p:nvSpPr>
          <p:cNvPr id="19" name="Freeform 19"/>
          <p:cNvSpPr/>
          <p:nvPr/>
        </p:nvSpPr>
        <p:spPr>
          <a:xfrm>
            <a:off x="15301511" y="-207276"/>
            <a:ext cx="4876557" cy="1728961"/>
          </a:xfrm>
          <a:custGeom>
            <a:avLst/>
            <a:gdLst/>
            <a:ahLst/>
            <a:cxnLst/>
            <a:rect l="l" t="t" r="r" b="b"/>
            <a:pathLst>
              <a:path w="4876557" h="1728961">
                <a:moveTo>
                  <a:pt x="0" y="0"/>
                </a:moveTo>
                <a:lnTo>
                  <a:pt x="4876558" y="0"/>
                </a:lnTo>
                <a:lnTo>
                  <a:pt x="4876558" y="1728961"/>
                </a:lnTo>
                <a:lnTo>
                  <a:pt x="0" y="17289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0" name="Freeform 20"/>
          <p:cNvSpPr/>
          <p:nvPr/>
        </p:nvSpPr>
        <p:spPr>
          <a:xfrm rot="-10800000">
            <a:off x="-1705906" y="9250030"/>
            <a:ext cx="4876557" cy="1728961"/>
          </a:xfrm>
          <a:custGeom>
            <a:avLst/>
            <a:gdLst/>
            <a:ahLst/>
            <a:cxnLst/>
            <a:rect l="l" t="t" r="r" b="b"/>
            <a:pathLst>
              <a:path w="4876557" h="1728961">
                <a:moveTo>
                  <a:pt x="0" y="0"/>
                </a:moveTo>
                <a:lnTo>
                  <a:pt x="4876557" y="0"/>
                </a:lnTo>
                <a:lnTo>
                  <a:pt x="4876557" y="1728961"/>
                </a:lnTo>
                <a:lnTo>
                  <a:pt x="0" y="17289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5" name="Freeform 25"/>
          <p:cNvSpPr/>
          <p:nvPr/>
        </p:nvSpPr>
        <p:spPr>
          <a:xfrm>
            <a:off x="295787" y="291782"/>
            <a:ext cx="441616" cy="633141"/>
          </a:xfrm>
          <a:custGeom>
            <a:avLst/>
            <a:gdLst/>
            <a:ahLst/>
            <a:cxnLst/>
            <a:rect l="l" t="t" r="r" b="b"/>
            <a:pathLst>
              <a:path w="441616" h="633141">
                <a:moveTo>
                  <a:pt x="0" y="0"/>
                </a:moveTo>
                <a:lnTo>
                  <a:pt x="441615" y="0"/>
                </a:lnTo>
                <a:lnTo>
                  <a:pt x="441615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2383327-DB0F-3E8C-F40D-9F7AEFC065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52600" y="2235122"/>
            <a:ext cx="7157746" cy="7443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4855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354" r="-1468" b="-56033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939829" y="657204"/>
            <a:ext cx="5384771" cy="1236276"/>
            <a:chOff x="0" y="0"/>
            <a:chExt cx="3286657" cy="69569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286657" cy="695693"/>
            </a:xfrm>
            <a:custGeom>
              <a:avLst/>
              <a:gdLst/>
              <a:ahLst/>
              <a:cxnLst/>
              <a:rect l="l" t="t" r="r" b="b"/>
              <a:pathLst>
                <a:path w="3286657" h="695693">
                  <a:moveTo>
                    <a:pt x="0" y="0"/>
                  </a:moveTo>
                  <a:lnTo>
                    <a:pt x="3286657" y="0"/>
                  </a:lnTo>
                  <a:lnTo>
                    <a:pt x="3286657" y="695693"/>
                  </a:lnTo>
                  <a:lnTo>
                    <a:pt x="0" y="69569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 dirty="0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05495" y="1926476"/>
            <a:ext cx="16925305" cy="3638309"/>
            <a:chOff x="0" y="-47376"/>
            <a:chExt cx="5953362" cy="989030"/>
          </a:xfrm>
        </p:grpSpPr>
        <p:sp>
          <p:nvSpPr>
            <p:cNvPr id="6" name="Freeform 6"/>
            <p:cNvSpPr/>
            <p:nvPr/>
          </p:nvSpPr>
          <p:spPr>
            <a:xfrm>
              <a:off x="0" y="-47376"/>
              <a:ext cx="5953362" cy="989030"/>
            </a:xfrm>
            <a:custGeom>
              <a:avLst/>
              <a:gdLst/>
              <a:ahLst/>
              <a:cxnLst/>
              <a:rect l="l" t="t" r="r" b="b"/>
              <a:pathLst>
                <a:path w="3286657" h="2111403">
                  <a:moveTo>
                    <a:pt x="0" y="0"/>
                  </a:moveTo>
                  <a:lnTo>
                    <a:pt x="3286657" y="0"/>
                  </a:lnTo>
                  <a:lnTo>
                    <a:pt x="3286657" y="2111403"/>
                  </a:lnTo>
                  <a:lnTo>
                    <a:pt x="0" y="211140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116691" y="5739067"/>
            <a:ext cx="16714109" cy="1385634"/>
            <a:chOff x="-3401116" y="1257797"/>
            <a:chExt cx="4220821" cy="1695340"/>
          </a:xfrm>
        </p:grpSpPr>
        <p:sp>
          <p:nvSpPr>
            <p:cNvPr id="8" name="Freeform 8"/>
            <p:cNvSpPr/>
            <p:nvPr/>
          </p:nvSpPr>
          <p:spPr>
            <a:xfrm>
              <a:off x="-3401116" y="1257797"/>
              <a:ext cx="4220821" cy="1695340"/>
            </a:xfrm>
            <a:custGeom>
              <a:avLst/>
              <a:gdLst/>
              <a:ahLst/>
              <a:cxnLst/>
              <a:rect l="l" t="t" r="r" b="b"/>
              <a:pathLst>
                <a:path w="2585364" h="2935128">
                  <a:moveTo>
                    <a:pt x="0" y="0"/>
                  </a:moveTo>
                  <a:lnTo>
                    <a:pt x="2585364" y="0"/>
                  </a:lnTo>
                  <a:lnTo>
                    <a:pt x="2585364" y="2935128"/>
                  </a:lnTo>
                  <a:lnTo>
                    <a:pt x="0" y="293512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r>
                <a:rPr lang="en-US" altLang="ko-KR" b="1" dirty="0" err="1">
                  <a:solidFill>
                    <a:srgbClr val="003EA8"/>
                  </a:solidFill>
                </a:rPr>
                <a:t>up,down,left,right</a:t>
              </a:r>
              <a:r>
                <a:rPr lang="en-US" altLang="ko-KR" dirty="0"/>
                <a:t>  </a:t>
              </a:r>
              <a:r>
                <a:rPr lang="ko-KR" altLang="en-US" dirty="0"/>
                <a:t>버튼을 정의</a:t>
              </a:r>
              <a:endParaRPr lang="en-US" altLang="ko-KR" dirty="0"/>
            </a:p>
            <a:p>
              <a:r>
                <a:rPr lang="en-US" altLang="ko-KR" b="1" dirty="0" err="1">
                  <a:solidFill>
                    <a:srgbClr val="003EA8"/>
                  </a:solidFill>
                </a:rPr>
                <a:t>onmousedown</a:t>
              </a:r>
              <a:r>
                <a:rPr lang="en-US" altLang="ko-KR" dirty="0"/>
                <a:t> </a:t>
              </a:r>
              <a:r>
                <a:rPr lang="ko-KR" altLang="en-US" dirty="0"/>
                <a:t>및 </a:t>
              </a:r>
              <a:r>
                <a:rPr lang="en-US" altLang="ko-KR" b="1" dirty="0" err="1">
                  <a:solidFill>
                    <a:srgbClr val="003EA8"/>
                  </a:solidFill>
                </a:rPr>
                <a:t>ontouchstart</a:t>
              </a:r>
              <a:r>
                <a:rPr lang="en-US" altLang="ko-KR" dirty="0"/>
                <a:t> </a:t>
              </a:r>
              <a:r>
                <a:rPr lang="ko-KR" altLang="en-US" dirty="0"/>
                <a:t>이벤트에 대한 처리 함수가 지정 되어있다</a:t>
              </a:r>
              <a:r>
                <a:rPr lang="en-US" altLang="ko-KR" dirty="0"/>
                <a:t>.</a:t>
              </a:r>
            </a:p>
            <a:p>
              <a:r>
                <a:rPr lang="en-US" altLang="ko-KR" b="1" dirty="0" err="1">
                  <a:solidFill>
                    <a:srgbClr val="003EA8"/>
                  </a:solidFill>
                </a:rPr>
                <a:t>onmouseup</a:t>
              </a:r>
              <a:r>
                <a:rPr lang="en-US" altLang="ko-KR" dirty="0"/>
                <a:t> </a:t>
              </a:r>
              <a:r>
                <a:rPr lang="ko-KR" altLang="en-US" dirty="0"/>
                <a:t>이벤트에 대한 처리 함수인</a:t>
              </a:r>
              <a:r>
                <a:rPr lang="ko-KR" altLang="en-US" b="1" dirty="0">
                  <a:solidFill>
                    <a:srgbClr val="003EA8"/>
                  </a:solidFill>
                </a:rPr>
                <a:t> </a:t>
              </a:r>
              <a:r>
                <a:rPr lang="en-US" altLang="ko-KR" b="1" dirty="0" err="1">
                  <a:solidFill>
                    <a:srgbClr val="003EA8"/>
                  </a:solidFill>
                </a:rPr>
                <a:t>clearmove</a:t>
              </a:r>
              <a:r>
                <a:rPr lang="en-US" altLang="ko-KR" b="1" dirty="0">
                  <a:solidFill>
                    <a:srgbClr val="003EA8"/>
                  </a:solidFill>
                </a:rPr>
                <a:t>()</a:t>
              </a:r>
              <a:r>
                <a:rPr lang="en-US" altLang="ko-KR" dirty="0"/>
                <a:t> </a:t>
              </a:r>
              <a:r>
                <a:rPr lang="ko-KR" altLang="en-US" dirty="0"/>
                <a:t>함수가 지정되어 있어 버튼에서 손을 뗄 때 캐릭터의 이동을 멈춘다</a:t>
              </a: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519577" y="515922"/>
            <a:ext cx="4984670" cy="12032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10800"/>
              </a:lnSpc>
              <a:spcBef>
                <a:spcPct val="0"/>
              </a:spcBef>
            </a:pPr>
            <a:r>
              <a:rPr lang="ko-KR" altLang="en-US" sz="5000" dirty="0">
                <a:solidFill>
                  <a:srgbClr val="003EA8"/>
                </a:solidFill>
                <a:ea typeface="Arita Dotum Bold"/>
              </a:rPr>
              <a:t>사용자 입력처리</a:t>
            </a:r>
            <a:endParaRPr lang="en-US" sz="5000" dirty="0">
              <a:solidFill>
                <a:srgbClr val="003EA8"/>
              </a:solidFill>
              <a:ea typeface="Arita Dotum Bold"/>
            </a:endParaRPr>
          </a:p>
        </p:txBody>
      </p:sp>
      <p:sp>
        <p:nvSpPr>
          <p:cNvPr id="19" name="Freeform 19"/>
          <p:cNvSpPr/>
          <p:nvPr/>
        </p:nvSpPr>
        <p:spPr>
          <a:xfrm>
            <a:off x="15301511" y="-207276"/>
            <a:ext cx="4876557" cy="1728961"/>
          </a:xfrm>
          <a:custGeom>
            <a:avLst/>
            <a:gdLst/>
            <a:ahLst/>
            <a:cxnLst/>
            <a:rect l="l" t="t" r="r" b="b"/>
            <a:pathLst>
              <a:path w="4876557" h="1728961">
                <a:moveTo>
                  <a:pt x="0" y="0"/>
                </a:moveTo>
                <a:lnTo>
                  <a:pt x="4876558" y="0"/>
                </a:lnTo>
                <a:lnTo>
                  <a:pt x="4876558" y="1728961"/>
                </a:lnTo>
                <a:lnTo>
                  <a:pt x="0" y="17289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0" name="Freeform 20"/>
          <p:cNvSpPr/>
          <p:nvPr/>
        </p:nvSpPr>
        <p:spPr>
          <a:xfrm rot="-10800000">
            <a:off x="-1705906" y="9250030"/>
            <a:ext cx="4876557" cy="1728961"/>
          </a:xfrm>
          <a:custGeom>
            <a:avLst/>
            <a:gdLst/>
            <a:ahLst/>
            <a:cxnLst/>
            <a:rect l="l" t="t" r="r" b="b"/>
            <a:pathLst>
              <a:path w="4876557" h="1728961">
                <a:moveTo>
                  <a:pt x="0" y="0"/>
                </a:moveTo>
                <a:lnTo>
                  <a:pt x="4876557" y="0"/>
                </a:lnTo>
                <a:lnTo>
                  <a:pt x="4876557" y="1728961"/>
                </a:lnTo>
                <a:lnTo>
                  <a:pt x="0" y="17289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5" name="Freeform 25"/>
          <p:cNvSpPr/>
          <p:nvPr/>
        </p:nvSpPr>
        <p:spPr>
          <a:xfrm>
            <a:off x="295787" y="291782"/>
            <a:ext cx="441616" cy="633141"/>
          </a:xfrm>
          <a:custGeom>
            <a:avLst/>
            <a:gdLst/>
            <a:ahLst/>
            <a:cxnLst/>
            <a:rect l="l" t="t" r="r" b="b"/>
            <a:pathLst>
              <a:path w="441616" h="633141">
                <a:moveTo>
                  <a:pt x="0" y="0"/>
                </a:moveTo>
                <a:lnTo>
                  <a:pt x="441615" y="0"/>
                </a:lnTo>
                <a:lnTo>
                  <a:pt x="441615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ACE9C82-E8C3-4B3E-A5E2-F03A0D7075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08444" y="1985175"/>
            <a:ext cx="16319405" cy="328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8228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354" r="-1468" b="-56033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1219294" y="657204"/>
            <a:ext cx="15795020" cy="1907038"/>
            <a:chOff x="0" y="0"/>
            <a:chExt cx="5762066" cy="69569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762066" cy="695693"/>
            </a:xfrm>
            <a:custGeom>
              <a:avLst/>
              <a:gdLst/>
              <a:ahLst/>
              <a:cxnLst/>
              <a:rect l="l" t="t" r="r" b="b"/>
              <a:pathLst>
                <a:path w="5762066" h="695693">
                  <a:moveTo>
                    <a:pt x="0" y="0"/>
                  </a:moveTo>
                  <a:lnTo>
                    <a:pt x="5762066" y="0"/>
                  </a:lnTo>
                  <a:lnTo>
                    <a:pt x="5762066" y="695693"/>
                  </a:lnTo>
                  <a:lnTo>
                    <a:pt x="0" y="69569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219294" y="2891080"/>
            <a:ext cx="15795020" cy="6786087"/>
            <a:chOff x="0" y="-90055"/>
            <a:chExt cx="5762066" cy="1849823"/>
          </a:xfrm>
        </p:grpSpPr>
        <p:sp>
          <p:nvSpPr>
            <p:cNvPr id="8" name="Freeform 8"/>
            <p:cNvSpPr/>
            <p:nvPr/>
          </p:nvSpPr>
          <p:spPr>
            <a:xfrm>
              <a:off x="0" y="-90055"/>
              <a:ext cx="5762066" cy="1849823"/>
            </a:xfrm>
            <a:custGeom>
              <a:avLst/>
              <a:gdLst/>
              <a:ahLst/>
              <a:cxnLst/>
              <a:rect l="l" t="t" r="r" b="b"/>
              <a:pathLst>
                <a:path w="5762066" h="1759768">
                  <a:moveTo>
                    <a:pt x="0" y="0"/>
                  </a:moveTo>
                  <a:lnTo>
                    <a:pt x="5762066" y="0"/>
                  </a:lnTo>
                  <a:lnTo>
                    <a:pt x="5762066" y="1759768"/>
                  </a:lnTo>
                  <a:lnTo>
                    <a:pt x="0" y="175976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anchor="ctr"/>
            <a:lstStyle/>
            <a:p>
              <a:pPr marL="342900" indent="-342900">
                <a:buAutoNum type="arabicPeriod"/>
              </a:pPr>
              <a:r>
                <a:rPr lang="ko-KR" altLang="en-US" sz="30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 </a:t>
              </a:r>
              <a:r>
                <a:rPr lang="ko-KR" altLang="en-US" sz="3000" dirty="0" err="1">
                  <a:latin typeface="Noto Sans KR" panose="020B0500000000000000" pitchFamily="34" charset="-127"/>
                  <a:ea typeface="Noto Sans KR" panose="020B0500000000000000" pitchFamily="34" charset="-127"/>
                </a:rPr>
                <a:t>인트로</a:t>
              </a:r>
              <a:r>
                <a:rPr lang="ko-KR" altLang="en-US" sz="30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 화면 추가</a:t>
              </a:r>
              <a:endParaRPr lang="en-US" altLang="ko-KR" sz="3000" dirty="0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  <a:p>
              <a:pPr marL="342900" indent="-342900">
                <a:buAutoNum type="arabicPeriod"/>
              </a:pPr>
              <a:endParaRPr lang="en-US" altLang="ko-KR" sz="3000" dirty="0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  <a:p>
              <a:pPr marL="342900" indent="-342900">
                <a:buAutoNum type="arabicPeriod"/>
              </a:pPr>
              <a:endParaRPr lang="en-US" altLang="ko-KR" sz="3000" dirty="0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  <a:p>
              <a:pPr marL="342900" indent="-342900">
                <a:buAutoNum type="arabicPeriod"/>
              </a:pPr>
              <a:r>
                <a:rPr lang="ko-KR" altLang="en-US" sz="30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 게임 스코어 추가</a:t>
              </a:r>
              <a:endParaRPr lang="en-US" altLang="ko-KR" sz="3000" dirty="0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  <a:p>
              <a:pPr marL="342900" indent="-342900">
                <a:buAutoNum type="arabicPeriod"/>
              </a:pPr>
              <a:endParaRPr lang="en-US" altLang="ko-KR" sz="3000" dirty="0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  <a:p>
              <a:pPr marL="342900" indent="-342900">
                <a:buAutoNum type="arabicPeriod"/>
              </a:pPr>
              <a:endParaRPr lang="en-US" altLang="ko-KR" sz="3000" dirty="0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  <a:p>
              <a:pPr marL="342900" indent="-342900">
                <a:buAutoNum type="arabicPeriod"/>
              </a:pPr>
              <a:r>
                <a:rPr lang="ko-KR" altLang="en-US" sz="30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 캐릭터 변경</a:t>
              </a:r>
              <a:endParaRPr lang="en-US" altLang="ko-KR" sz="3000" dirty="0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  <a:p>
              <a:pPr marL="342900" indent="-342900">
                <a:buAutoNum type="arabicPeriod"/>
              </a:pPr>
              <a:endParaRPr lang="en-US" altLang="ko-KR" sz="3000" dirty="0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  <a:p>
              <a:pPr marL="342900" indent="-342900">
                <a:buAutoNum type="arabicPeriod"/>
              </a:pPr>
              <a:endParaRPr lang="en-US" altLang="ko-KR" sz="3000" dirty="0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  <a:p>
              <a:pPr marL="342900" indent="-342900">
                <a:buAutoNum type="arabicPeriod"/>
              </a:pPr>
              <a:r>
                <a:rPr lang="ko-KR" altLang="en-US" sz="30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 버튼 </a:t>
              </a:r>
              <a:r>
                <a:rPr lang="en-US" altLang="ko-KR" sz="30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 		</a:t>
              </a:r>
              <a:r>
                <a:rPr lang="ko-KR" altLang="en-US" sz="30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방향키 입력</a:t>
              </a:r>
              <a:endParaRPr lang="en-US" altLang="ko-KR" sz="3000" dirty="0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  <a:p>
              <a:pPr marL="342900" indent="-342900">
                <a:buAutoNum type="arabicPeriod"/>
              </a:pPr>
              <a:endParaRPr lang="en-US" altLang="ko-KR" sz="3000" dirty="0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  <a:p>
              <a:pPr marL="342900" indent="-342900">
                <a:buAutoNum type="arabicPeriod"/>
              </a:pPr>
              <a:endParaRPr lang="en-US" altLang="ko-KR" sz="3000" dirty="0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  <a:p>
              <a:pPr marL="342900" indent="-342900">
                <a:buAutoNum type="arabicPeriod"/>
              </a:pPr>
              <a:r>
                <a:rPr lang="ko-KR" altLang="en-US" sz="30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 다시 시작 버튼 추가</a:t>
              </a:r>
              <a:endParaRPr lang="en-US" altLang="ko-KR" dirty="0"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2976432" y="915358"/>
            <a:ext cx="12280743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800"/>
              </a:lnSpc>
              <a:spcBef>
                <a:spcPct val="0"/>
              </a:spcBef>
            </a:pPr>
            <a:r>
              <a:rPr lang="ko-KR" altLang="en-US" sz="9000" dirty="0">
                <a:solidFill>
                  <a:srgbClr val="003EA8"/>
                </a:solidFill>
                <a:ea typeface="Arita Dotum Bold"/>
              </a:rPr>
              <a:t>개선점</a:t>
            </a:r>
            <a:endParaRPr lang="en-US" sz="9000" dirty="0">
              <a:solidFill>
                <a:srgbClr val="003EA8"/>
              </a:solidFill>
              <a:ea typeface="Arita Dotum Bold"/>
            </a:endParaRPr>
          </a:p>
        </p:txBody>
      </p:sp>
      <p:sp>
        <p:nvSpPr>
          <p:cNvPr id="19" name="Freeform 19">
            <a:extLst>
              <a:ext uri="{FF2B5EF4-FFF2-40B4-BE49-F238E27FC236}">
                <a16:creationId xmlns:a16="http://schemas.microsoft.com/office/drawing/2014/main" id="{89C800E5-D4E8-D1E9-0DB2-5C74951B2C29}"/>
              </a:ext>
            </a:extLst>
          </p:cNvPr>
          <p:cNvSpPr/>
          <p:nvPr/>
        </p:nvSpPr>
        <p:spPr>
          <a:xfrm>
            <a:off x="1702746" y="601669"/>
            <a:ext cx="1347391" cy="1632205"/>
          </a:xfrm>
          <a:custGeom>
            <a:avLst/>
            <a:gdLst/>
            <a:ahLst/>
            <a:cxnLst/>
            <a:rect l="l" t="t" r="r" b="b"/>
            <a:pathLst>
              <a:path w="911556" h="1144648">
                <a:moveTo>
                  <a:pt x="0" y="0"/>
                </a:moveTo>
                <a:lnTo>
                  <a:pt x="911556" y="0"/>
                </a:lnTo>
                <a:lnTo>
                  <a:pt x="911556" y="1144648"/>
                </a:lnTo>
                <a:lnTo>
                  <a:pt x="0" y="11446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92733A4D-9238-DCF8-8D2B-F040796C5C57}"/>
              </a:ext>
            </a:extLst>
          </p:cNvPr>
          <p:cNvSpPr/>
          <p:nvPr/>
        </p:nvSpPr>
        <p:spPr>
          <a:xfrm>
            <a:off x="2819400" y="7474226"/>
            <a:ext cx="764137" cy="381000"/>
          </a:xfrm>
          <a:prstGeom prst="rightArrow">
            <a:avLst/>
          </a:prstGeom>
          <a:solidFill>
            <a:srgbClr val="003EA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56965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354" r="-1468" b="-56033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1219294" y="657204"/>
            <a:ext cx="15795020" cy="1907038"/>
            <a:chOff x="0" y="0"/>
            <a:chExt cx="5762066" cy="69569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762066" cy="695693"/>
            </a:xfrm>
            <a:custGeom>
              <a:avLst/>
              <a:gdLst/>
              <a:ahLst/>
              <a:cxnLst/>
              <a:rect l="l" t="t" r="r" b="b"/>
              <a:pathLst>
                <a:path w="5762066" h="695693">
                  <a:moveTo>
                    <a:pt x="0" y="0"/>
                  </a:moveTo>
                  <a:lnTo>
                    <a:pt x="5762066" y="0"/>
                  </a:lnTo>
                  <a:lnTo>
                    <a:pt x="5762066" y="695693"/>
                  </a:lnTo>
                  <a:lnTo>
                    <a:pt x="0" y="69569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219293" y="3009900"/>
            <a:ext cx="15795020" cy="3847867"/>
            <a:chOff x="0" y="0"/>
            <a:chExt cx="5762066" cy="175976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762066" cy="1759768"/>
            </a:xfrm>
            <a:custGeom>
              <a:avLst/>
              <a:gdLst/>
              <a:ahLst/>
              <a:cxnLst/>
              <a:rect l="l" t="t" r="r" b="b"/>
              <a:pathLst>
                <a:path w="5762066" h="1759768">
                  <a:moveTo>
                    <a:pt x="0" y="0"/>
                  </a:moveTo>
                  <a:lnTo>
                    <a:pt x="5762066" y="0"/>
                  </a:lnTo>
                  <a:lnTo>
                    <a:pt x="5762066" y="1759768"/>
                  </a:lnTo>
                  <a:lnTo>
                    <a:pt x="0" y="175976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anchor="ctr"/>
            <a:lstStyle/>
            <a:p>
              <a:r>
                <a:rPr lang="en-US" altLang="ko-KR" sz="2500" b="1" dirty="0">
                  <a:latin typeface="Noto Sans KR" panose="020B0500000000000000" pitchFamily="34" charset="-127"/>
                  <a:ea typeface="Noto Sans KR" panose="020B0500000000000000" pitchFamily="34" charset="-127"/>
                  <a:hlinkClick r:id="rId3"/>
                </a:rPr>
                <a:t>Onload</a:t>
              </a:r>
              <a:endParaRPr lang="en-US" altLang="ko-KR" sz="2500" b="1" dirty="0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  <a:p>
              <a:endParaRPr lang="en-US" altLang="ko-KR" sz="2500" b="1" dirty="0">
                <a:latin typeface="Noto Sans KR" panose="020B0500000000000000" pitchFamily="34" charset="-127"/>
                <a:ea typeface="Noto Sans KR" panose="020B0500000000000000" pitchFamily="34" charset="-127"/>
                <a:hlinkClick r:id="rId3"/>
              </a:endParaRPr>
            </a:p>
            <a:p>
              <a:r>
                <a:rPr lang="en-US" altLang="ko-KR" sz="2500" b="1" dirty="0">
                  <a:latin typeface="Noto Sans KR" panose="020B0500000000000000" pitchFamily="34" charset="-127"/>
                  <a:ea typeface="Noto Sans KR" panose="020B0500000000000000" pitchFamily="34" charset="-127"/>
                  <a:hlinkClick r:id="rId3"/>
                </a:rPr>
                <a:t>Viewport</a:t>
              </a:r>
              <a:endParaRPr lang="en-US" altLang="ko-KR" sz="2500" b="1" dirty="0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  <a:p>
              <a:endParaRPr lang="en-US" altLang="ko-KR" sz="2500" b="1" dirty="0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  <a:p>
              <a:r>
                <a:rPr lang="en-US" altLang="ko-KR" sz="2500" b="1" dirty="0">
                  <a:latin typeface="Noto Sans KR" panose="020B0500000000000000" pitchFamily="34" charset="-127"/>
                  <a:ea typeface="Noto Sans KR" panose="020B0500000000000000" pitchFamily="34" charset="-127"/>
                  <a:hlinkClick r:id="rId4"/>
                </a:rPr>
                <a:t>Border</a:t>
              </a:r>
              <a:endParaRPr lang="en-US" altLang="ko-KR" sz="2500" b="1" dirty="0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  <a:p>
              <a:endParaRPr lang="en-US" altLang="ko-KR" sz="2500" b="1" dirty="0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  <a:p>
              <a:r>
                <a:rPr lang="en-US" altLang="ko-KR" sz="2500" b="1" dirty="0">
                  <a:latin typeface="Noto Sans KR" panose="020B0500000000000000" pitchFamily="34" charset="-127"/>
                  <a:ea typeface="Noto Sans KR" panose="020B0500000000000000" pitchFamily="34" charset="-127"/>
                  <a:hlinkClick r:id="rId5"/>
                </a:rPr>
                <a:t>DOM</a:t>
              </a:r>
              <a:endParaRPr lang="en-US" altLang="ko-KR" sz="2500" b="1" dirty="0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  <a:p>
              <a:endParaRPr lang="en-US" altLang="ko-KR" sz="2500" b="1" dirty="0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  <a:p>
              <a:r>
                <a:rPr lang="en-US" altLang="ko-KR" sz="2500" b="1" dirty="0">
                  <a:latin typeface="Noto Sans KR" panose="020B0500000000000000" pitchFamily="34" charset="-127"/>
                  <a:ea typeface="Noto Sans KR" panose="020B0500000000000000" pitchFamily="34" charset="-127"/>
                  <a:hlinkClick r:id="rId6"/>
                </a:rPr>
                <a:t>setInterver/</a:t>
              </a:r>
              <a:r>
                <a:rPr lang="en-US" altLang="ko-KR" sz="2500" b="1" dirty="0" err="1">
                  <a:latin typeface="Noto Sans KR" panose="020B0500000000000000" pitchFamily="34" charset="-127"/>
                  <a:ea typeface="Noto Sans KR" panose="020B0500000000000000" pitchFamily="34" charset="-127"/>
                  <a:hlinkClick r:id="rId6"/>
                </a:rPr>
                <a:t>clearInterver</a:t>
              </a:r>
              <a:endParaRPr lang="en-US" altLang="ko-KR" sz="2500" b="1" dirty="0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  <a:p>
              <a:endParaRPr lang="ko-KR" altLang="en-US" dirty="0"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2976432" y="915358"/>
            <a:ext cx="12280743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800"/>
              </a:lnSpc>
              <a:spcBef>
                <a:spcPct val="0"/>
              </a:spcBef>
            </a:pPr>
            <a:r>
              <a:rPr lang="ko-KR" altLang="en-US" sz="9000" dirty="0">
                <a:solidFill>
                  <a:srgbClr val="003EA8"/>
                </a:solidFill>
                <a:ea typeface="Arita Dotum Bold"/>
              </a:rPr>
              <a:t>출 처</a:t>
            </a:r>
            <a:endParaRPr lang="en-US" sz="9000" dirty="0">
              <a:solidFill>
                <a:srgbClr val="003EA8"/>
              </a:solidFill>
              <a:ea typeface="Arita Dotum Bold"/>
            </a:endParaRPr>
          </a:p>
        </p:txBody>
      </p:sp>
      <p:sp>
        <p:nvSpPr>
          <p:cNvPr id="19" name="Freeform 19">
            <a:extLst>
              <a:ext uri="{FF2B5EF4-FFF2-40B4-BE49-F238E27FC236}">
                <a16:creationId xmlns:a16="http://schemas.microsoft.com/office/drawing/2014/main" id="{89C800E5-D4E8-D1E9-0DB2-5C74951B2C29}"/>
              </a:ext>
            </a:extLst>
          </p:cNvPr>
          <p:cNvSpPr/>
          <p:nvPr/>
        </p:nvSpPr>
        <p:spPr>
          <a:xfrm>
            <a:off x="1702746" y="601669"/>
            <a:ext cx="1347391" cy="1632205"/>
          </a:xfrm>
          <a:custGeom>
            <a:avLst/>
            <a:gdLst/>
            <a:ahLst/>
            <a:cxnLst/>
            <a:rect l="l" t="t" r="r" b="b"/>
            <a:pathLst>
              <a:path w="911556" h="1144648">
                <a:moveTo>
                  <a:pt x="0" y="0"/>
                </a:moveTo>
                <a:lnTo>
                  <a:pt x="911556" y="0"/>
                </a:lnTo>
                <a:lnTo>
                  <a:pt x="911556" y="1144648"/>
                </a:lnTo>
                <a:lnTo>
                  <a:pt x="0" y="114464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354" r="-1468" b="-56033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Freeform 4"/>
          <p:cNvSpPr/>
          <p:nvPr/>
        </p:nvSpPr>
        <p:spPr>
          <a:xfrm>
            <a:off x="990600" y="2936649"/>
            <a:ext cx="15795020" cy="6745738"/>
          </a:xfrm>
          <a:custGeom>
            <a:avLst/>
            <a:gdLst/>
            <a:ahLst/>
            <a:cxnLst/>
            <a:rect l="l" t="t" r="r" b="b"/>
            <a:pathLst>
              <a:path w="5762066" h="2460863">
                <a:moveTo>
                  <a:pt x="0" y="0"/>
                </a:moveTo>
                <a:lnTo>
                  <a:pt x="5762066" y="0"/>
                </a:lnTo>
                <a:lnTo>
                  <a:pt x="5762066" y="2460863"/>
                </a:lnTo>
                <a:lnTo>
                  <a:pt x="0" y="2460863"/>
                </a:lnTo>
                <a:close/>
              </a:path>
            </a:pathLst>
          </a:custGeom>
          <a:solidFill>
            <a:srgbClr val="FFFFFF"/>
          </a:solidFill>
        </p:spPr>
        <p:txBody>
          <a:bodyPr/>
          <a:lstStyle/>
          <a:p>
            <a:endParaRPr lang="ko-KR" altLang="en-US" dirty="0"/>
          </a:p>
        </p:txBody>
      </p:sp>
      <p:grpSp>
        <p:nvGrpSpPr>
          <p:cNvPr id="5" name="Group 5"/>
          <p:cNvGrpSpPr/>
          <p:nvPr/>
        </p:nvGrpSpPr>
        <p:grpSpPr>
          <a:xfrm>
            <a:off x="1219294" y="657204"/>
            <a:ext cx="15795020" cy="1907038"/>
            <a:chOff x="0" y="0"/>
            <a:chExt cx="5762066" cy="69569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762066" cy="695693"/>
            </a:xfrm>
            <a:custGeom>
              <a:avLst/>
              <a:gdLst/>
              <a:ahLst/>
              <a:cxnLst/>
              <a:rect l="l" t="t" r="r" b="b"/>
              <a:pathLst>
                <a:path w="5762066" h="695693">
                  <a:moveTo>
                    <a:pt x="0" y="0"/>
                  </a:moveTo>
                  <a:lnTo>
                    <a:pt x="5762066" y="0"/>
                  </a:lnTo>
                  <a:lnTo>
                    <a:pt x="5762066" y="695693"/>
                  </a:lnTo>
                  <a:lnTo>
                    <a:pt x="0" y="69569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7" name="Freeform 7"/>
          <p:cNvSpPr/>
          <p:nvPr/>
        </p:nvSpPr>
        <p:spPr>
          <a:xfrm rot="-278358">
            <a:off x="-1432939" y="-269558"/>
            <a:ext cx="5304464" cy="1668495"/>
          </a:xfrm>
          <a:custGeom>
            <a:avLst/>
            <a:gdLst/>
            <a:ahLst/>
            <a:cxnLst/>
            <a:rect l="l" t="t" r="r" b="b"/>
            <a:pathLst>
              <a:path w="5304464" h="1668495">
                <a:moveTo>
                  <a:pt x="0" y="0"/>
                </a:moveTo>
                <a:lnTo>
                  <a:pt x="5304465" y="0"/>
                </a:lnTo>
                <a:lnTo>
                  <a:pt x="5304465" y="1668495"/>
                </a:lnTo>
                <a:lnTo>
                  <a:pt x="0" y="166849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8" name="AutoShape 8"/>
          <p:cNvSpPr/>
          <p:nvPr/>
        </p:nvSpPr>
        <p:spPr>
          <a:xfrm rot="-5400000">
            <a:off x="-541453" y="6273617"/>
            <a:ext cx="6745738" cy="0"/>
          </a:xfrm>
          <a:prstGeom prst="line">
            <a:avLst/>
          </a:prstGeom>
          <a:ln w="19050" cap="flat">
            <a:solidFill>
              <a:srgbClr val="CCCCC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9" name="AutoShape 9"/>
          <p:cNvSpPr/>
          <p:nvPr/>
        </p:nvSpPr>
        <p:spPr>
          <a:xfrm rot="-5400000">
            <a:off x="6878694" y="6273617"/>
            <a:ext cx="6745738" cy="0"/>
          </a:xfrm>
          <a:prstGeom prst="line">
            <a:avLst/>
          </a:prstGeom>
          <a:ln w="19050" cap="flat">
            <a:solidFill>
              <a:srgbClr val="CCCCC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0" name="AutoShape 10"/>
          <p:cNvSpPr/>
          <p:nvPr/>
        </p:nvSpPr>
        <p:spPr>
          <a:xfrm rot="-5400000">
            <a:off x="5264035" y="6273617"/>
            <a:ext cx="6745738" cy="0"/>
          </a:xfrm>
          <a:prstGeom prst="line">
            <a:avLst/>
          </a:prstGeom>
          <a:ln w="19050" cap="flat">
            <a:solidFill>
              <a:srgbClr val="CCCCC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11" name="Group 11"/>
          <p:cNvGrpSpPr/>
          <p:nvPr/>
        </p:nvGrpSpPr>
        <p:grpSpPr>
          <a:xfrm>
            <a:off x="13821430" y="6055702"/>
            <a:ext cx="4791997" cy="4775719"/>
            <a:chOff x="0" y="0"/>
            <a:chExt cx="6389330" cy="6367625"/>
          </a:xfrm>
        </p:grpSpPr>
        <p:sp>
          <p:nvSpPr>
            <p:cNvPr id="12" name="Freeform 12"/>
            <p:cNvSpPr/>
            <p:nvPr/>
          </p:nvSpPr>
          <p:spPr>
            <a:xfrm>
              <a:off x="0" y="338421"/>
              <a:ext cx="6389330" cy="6029204"/>
            </a:xfrm>
            <a:custGeom>
              <a:avLst/>
              <a:gdLst/>
              <a:ahLst/>
              <a:cxnLst/>
              <a:rect l="l" t="t" r="r" b="b"/>
              <a:pathLst>
                <a:path w="6389330" h="6029204">
                  <a:moveTo>
                    <a:pt x="0" y="0"/>
                  </a:moveTo>
                  <a:lnTo>
                    <a:pt x="6389330" y="0"/>
                  </a:lnTo>
                  <a:lnTo>
                    <a:pt x="6389330" y="6029204"/>
                  </a:lnTo>
                  <a:lnTo>
                    <a:pt x="0" y="60292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" name="Freeform 13"/>
            <p:cNvSpPr/>
            <p:nvPr/>
          </p:nvSpPr>
          <p:spPr>
            <a:xfrm rot="-203414">
              <a:off x="1228888" y="24588"/>
              <a:ext cx="868401" cy="1245020"/>
            </a:xfrm>
            <a:custGeom>
              <a:avLst/>
              <a:gdLst/>
              <a:ahLst/>
              <a:cxnLst/>
              <a:rect l="l" t="t" r="r" b="b"/>
              <a:pathLst>
                <a:path w="868401" h="1245020">
                  <a:moveTo>
                    <a:pt x="0" y="0"/>
                  </a:moveTo>
                  <a:lnTo>
                    <a:pt x="868401" y="0"/>
                  </a:lnTo>
                  <a:lnTo>
                    <a:pt x="868401" y="1245019"/>
                  </a:lnTo>
                  <a:lnTo>
                    <a:pt x="0" y="12450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3683996" y="915391"/>
            <a:ext cx="10839717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800"/>
              </a:lnSpc>
              <a:spcBef>
                <a:spcPct val="0"/>
              </a:spcBef>
            </a:pPr>
            <a:r>
              <a:rPr lang="ko-KR" altLang="en-US" sz="9000" dirty="0">
                <a:solidFill>
                  <a:srgbClr val="003EA8"/>
                </a:solidFill>
                <a:ea typeface="Arita Dotum Bold"/>
              </a:rPr>
              <a:t>프로그램 목표</a:t>
            </a:r>
            <a:endParaRPr lang="en-US" sz="9000" dirty="0">
              <a:solidFill>
                <a:srgbClr val="003EA8"/>
              </a:solidFill>
              <a:ea typeface="Arita Dotum Bold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3162736" y="7071555"/>
            <a:ext cx="4269262" cy="3804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79"/>
              </a:lnSpc>
            </a:pPr>
            <a:r>
              <a:rPr lang="ko-KR" altLang="en-US" sz="2500" dirty="0">
                <a:solidFill>
                  <a:srgbClr val="003EA8"/>
                </a:solidFill>
                <a:ea typeface="Arita Dotum Medium"/>
              </a:rPr>
              <a:t>소스 코드 분석</a:t>
            </a:r>
            <a:endParaRPr lang="en-US" sz="2500" dirty="0">
              <a:solidFill>
                <a:srgbClr val="003EA8"/>
              </a:solidFill>
              <a:ea typeface="Arita Dotum Medium"/>
              <a:hlinkClick r:id="rId9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0786467" y="3448470"/>
            <a:ext cx="4269262" cy="3804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79"/>
              </a:lnSpc>
            </a:pPr>
            <a:r>
              <a:rPr lang="ko-KR" altLang="en-US" sz="2500" dirty="0">
                <a:solidFill>
                  <a:srgbClr val="003EA8"/>
                </a:solidFill>
                <a:ea typeface="Arita Dotum Medium"/>
              </a:rPr>
              <a:t>프로그램 개선점</a:t>
            </a:r>
            <a:endParaRPr lang="en-US" sz="2500" dirty="0">
              <a:solidFill>
                <a:srgbClr val="003EA8"/>
              </a:solidFill>
              <a:ea typeface="Arita Dotum Medium"/>
              <a:hlinkClick r:id="rId10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10621244" y="7126038"/>
            <a:ext cx="4269262" cy="3804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79"/>
              </a:lnSpc>
            </a:pPr>
            <a:r>
              <a:rPr lang="ko-KR" altLang="en-US" sz="2500" dirty="0">
                <a:solidFill>
                  <a:srgbClr val="003EA8"/>
                </a:solidFill>
                <a:ea typeface="Arita Dotum Medium"/>
              </a:rPr>
              <a:t>출처</a:t>
            </a:r>
            <a:endParaRPr lang="en-US" sz="2500" dirty="0">
              <a:solidFill>
                <a:srgbClr val="003EA8"/>
              </a:solidFill>
              <a:ea typeface="Arita Dotum Medium"/>
              <a:hlinkClick r:id="rId11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3262243" y="3448470"/>
            <a:ext cx="4269262" cy="3804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79"/>
              </a:lnSpc>
            </a:pPr>
            <a:r>
              <a:rPr lang="ko-KR" altLang="en-US" sz="2500" dirty="0">
                <a:solidFill>
                  <a:srgbClr val="003EA8"/>
                </a:solidFill>
                <a:ea typeface="Arita Dotum Medium"/>
              </a:rPr>
              <a:t>프로그램 목표</a:t>
            </a:r>
            <a:endParaRPr lang="en-US" sz="2500" dirty="0">
              <a:solidFill>
                <a:srgbClr val="003EA8"/>
              </a:solidFill>
              <a:ea typeface="Arita Dotum Medium"/>
              <a:hlinkClick r:id="rId12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1634500" y="3219315"/>
            <a:ext cx="766091" cy="828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599"/>
              </a:lnSpc>
              <a:spcBef>
                <a:spcPct val="0"/>
              </a:spcBef>
            </a:pPr>
            <a:r>
              <a:rPr lang="en-US" sz="5499" dirty="0">
                <a:solidFill>
                  <a:srgbClr val="003EA8"/>
                </a:solidFill>
                <a:latin typeface="Arita Dotum Bold"/>
              </a:rPr>
              <a:t>1.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634500" y="6924123"/>
            <a:ext cx="766091" cy="828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599"/>
              </a:lnSpc>
              <a:spcBef>
                <a:spcPct val="0"/>
              </a:spcBef>
            </a:pPr>
            <a:r>
              <a:rPr lang="en-US" sz="5499" dirty="0">
                <a:solidFill>
                  <a:srgbClr val="003EA8"/>
                </a:solidFill>
                <a:latin typeface="Arita Dotum Bold"/>
              </a:rPr>
              <a:t>2.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9175212" y="3219315"/>
            <a:ext cx="766091" cy="828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599"/>
              </a:lnSpc>
              <a:spcBef>
                <a:spcPct val="0"/>
              </a:spcBef>
            </a:pPr>
            <a:r>
              <a:rPr lang="en-US" sz="5499" dirty="0">
                <a:solidFill>
                  <a:srgbClr val="003EA8"/>
                </a:solidFill>
                <a:latin typeface="Arita Dotum Bold"/>
              </a:rPr>
              <a:t>3.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9213265" y="6869641"/>
            <a:ext cx="766091" cy="828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599"/>
              </a:lnSpc>
              <a:spcBef>
                <a:spcPct val="0"/>
              </a:spcBef>
            </a:pPr>
            <a:r>
              <a:rPr lang="en-US" sz="5499" dirty="0">
                <a:solidFill>
                  <a:srgbClr val="003EA8"/>
                </a:solidFill>
                <a:latin typeface="Arita Dotum Bold"/>
              </a:rPr>
              <a:t>4.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354" r="-1468" b="-56033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905495" y="680808"/>
            <a:ext cx="16439375" cy="3503822"/>
            <a:chOff x="0" y="0"/>
            <a:chExt cx="5997128" cy="127820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997129" cy="1278204"/>
            </a:xfrm>
            <a:custGeom>
              <a:avLst/>
              <a:gdLst/>
              <a:ahLst/>
              <a:cxnLst/>
              <a:rect l="l" t="t" r="r" b="b"/>
              <a:pathLst>
                <a:path w="5997129" h="1278204">
                  <a:moveTo>
                    <a:pt x="0" y="0"/>
                  </a:moveTo>
                  <a:lnTo>
                    <a:pt x="5997129" y="0"/>
                  </a:lnTo>
                  <a:lnTo>
                    <a:pt x="5997129" y="1278204"/>
                  </a:lnTo>
                  <a:lnTo>
                    <a:pt x="0" y="127820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aphicFrame>
        <p:nvGraphicFramePr>
          <p:cNvPr id="5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7608995"/>
              </p:ext>
            </p:extLst>
          </p:nvPr>
        </p:nvGraphicFramePr>
        <p:xfrm>
          <a:off x="905495" y="4534121"/>
          <a:ext cx="16439375" cy="3885976"/>
        </p:xfrm>
        <a:graphic>
          <a:graphicData uri="http://schemas.openxmlformats.org/drawingml/2006/table">
            <a:tbl>
              <a:tblPr/>
              <a:tblGrid>
                <a:gridCol w="82524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868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274368">
                <a:tc>
                  <a:txBody>
                    <a:bodyPr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500" dirty="0">
                          <a:latin typeface="Arita Dotum Medium" panose="020B0600000101010101" charset="-127"/>
                          <a:ea typeface="Arita Dotum Medium" panose="020B0600000101010101" charset="-127"/>
                        </a:rPr>
                        <a:t>1. Canvas </a:t>
                      </a:r>
                      <a:r>
                        <a:rPr lang="ko-KR" altLang="en-US" sz="2500" dirty="0">
                          <a:latin typeface="Arita Dotum Medium" panose="020B0600000101010101" charset="-127"/>
                          <a:ea typeface="Arita Dotum Medium" panose="020B0600000101010101" charset="-127"/>
                        </a:rPr>
                        <a:t>생성</a:t>
                      </a:r>
                      <a:endParaRPr lang="en-US" sz="2500" dirty="0">
                        <a:latin typeface="Arita Dotum Medium" panose="020B0600000101010101" charset="-127"/>
                        <a:ea typeface="Arita Dotum Medium" panose="020B0600000101010101" charset="-127"/>
                      </a:endParaRP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500" dirty="0">
                          <a:latin typeface="Arita Dotum Medium" panose="020B0600000101010101" charset="-127"/>
                          <a:ea typeface="Arita Dotum Medium" panose="020B0600000101010101" charset="-127"/>
                        </a:rPr>
                        <a:t>4. </a:t>
                      </a:r>
                      <a:r>
                        <a:rPr lang="ko-KR" altLang="en-US" sz="2500" dirty="0">
                          <a:latin typeface="Arita Dotum Medium" panose="020B0600000101010101" charset="-127"/>
                          <a:ea typeface="Arita Dotum Medium" panose="020B0600000101010101" charset="-127"/>
                        </a:rPr>
                        <a:t>블록을 움직이는 버튼을 생성</a:t>
                      </a:r>
                      <a:endParaRPr lang="en-US" sz="2500" dirty="0">
                        <a:latin typeface="Arita Dotum Medium" panose="020B0600000101010101" charset="-127"/>
                        <a:ea typeface="Arita Dotum Medium" panose="020B0600000101010101" charset="-127"/>
                      </a:endParaRPr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06367">
                <a:tc>
                  <a:txBody>
                    <a:bodyPr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500" dirty="0">
                          <a:latin typeface="Arita Dotum Medium" panose="020B0600000101010101" charset="-127"/>
                          <a:ea typeface="Arita Dotum Medium" panose="020B0600000101010101" charset="-127"/>
                        </a:rPr>
                        <a:t>2. 30 x 30 </a:t>
                      </a:r>
                      <a:r>
                        <a:rPr lang="ko-KR" altLang="en-US" sz="2500" dirty="0">
                          <a:latin typeface="Arita Dotum Medium" panose="020B0600000101010101" charset="-127"/>
                          <a:ea typeface="Arita Dotum Medium" panose="020B0600000101010101" charset="-127"/>
                        </a:rPr>
                        <a:t>블록 생성</a:t>
                      </a:r>
                      <a:r>
                        <a:rPr lang="en-US" altLang="ko-KR" sz="2500" dirty="0">
                          <a:latin typeface="Arita Dotum Medium" panose="020B0600000101010101" charset="-127"/>
                          <a:ea typeface="Arita Dotum Medium" panose="020B0600000101010101" charset="-127"/>
                        </a:rPr>
                        <a:t>, </a:t>
                      </a:r>
                      <a:r>
                        <a:rPr lang="ko-KR" altLang="en-US" sz="2500" dirty="0">
                          <a:latin typeface="Arita Dotum Medium" panose="020B0600000101010101" charset="-127"/>
                          <a:ea typeface="Arita Dotum Medium" panose="020B0600000101010101" charset="-127"/>
                        </a:rPr>
                        <a:t>랜덤 장애물 생성</a:t>
                      </a:r>
                      <a:endParaRPr lang="en-US" sz="2500" dirty="0">
                        <a:latin typeface="Arita Dotum Medium" panose="020B0600000101010101" charset="-127"/>
                        <a:ea typeface="Arita Dotum Medium" panose="020B0600000101010101" charset="-127"/>
                      </a:endParaRP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500" dirty="0">
                          <a:latin typeface="Arita Dotum Medium" panose="020B0600000101010101" charset="-127"/>
                          <a:ea typeface="Arita Dotum Medium" panose="020B0600000101010101" charset="-127"/>
                        </a:rPr>
                        <a:t>5. </a:t>
                      </a:r>
                      <a:r>
                        <a:rPr lang="ko-KR" altLang="en-US" sz="2500" dirty="0">
                          <a:latin typeface="Arita Dotum Medium" panose="020B0600000101010101" charset="-127"/>
                          <a:ea typeface="Arita Dotum Medium" panose="020B0600000101010101" charset="-127"/>
                        </a:rPr>
                        <a:t>버튼 클릭 시 해당하는 버튼으로  블록 이동</a:t>
                      </a:r>
                      <a:endParaRPr lang="en-US" sz="2500" dirty="0">
                        <a:latin typeface="Arita Dotum Medium" panose="020B0600000101010101" charset="-127"/>
                        <a:ea typeface="Arita Dotum Medium" panose="020B0600000101010101" charset="-127"/>
                      </a:endParaRPr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05241">
                <a:tc>
                  <a:txBody>
                    <a:bodyPr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altLang="ko-KR" sz="2500" dirty="0">
                          <a:latin typeface="Arita Dotum Medium" panose="020B0600000101010101" charset="-127"/>
                          <a:ea typeface="Arita Dotum Medium" panose="020B0600000101010101" charset="-127"/>
                        </a:rPr>
                        <a:t>4. BGM </a:t>
                      </a:r>
                      <a:r>
                        <a:rPr lang="ko-KR" altLang="en-US" sz="2500" dirty="0">
                          <a:latin typeface="Arita Dotum Medium" panose="020B0600000101010101" charset="-127"/>
                          <a:ea typeface="Arita Dotum Medium" panose="020B0600000101010101" charset="-127"/>
                        </a:rPr>
                        <a:t>재생</a:t>
                      </a:r>
                      <a:r>
                        <a:rPr lang="en-US" altLang="ko-KR" sz="2500" dirty="0">
                          <a:latin typeface="Arita Dotum Medium" panose="020B0600000101010101" charset="-127"/>
                          <a:ea typeface="Arita Dotum Medium" panose="020B0600000101010101" charset="-127"/>
                        </a:rPr>
                        <a:t> </a:t>
                      </a:r>
                      <a:r>
                        <a:rPr lang="ko-KR" altLang="en-US" sz="2500" dirty="0">
                          <a:latin typeface="Arita Dotum Medium" panose="020B0600000101010101" charset="-127"/>
                          <a:ea typeface="Arita Dotum Medium" panose="020B0600000101010101" charset="-127"/>
                        </a:rPr>
                        <a:t>및 충돌 시 사운드 재생</a:t>
                      </a:r>
                      <a:endParaRPr lang="en-US" altLang="ko-KR" sz="2500" dirty="0">
                        <a:latin typeface="Arita Dotum Medium" panose="020B0600000101010101" charset="-127"/>
                        <a:ea typeface="Arita Dotum Medium" panose="020B0600000101010101" charset="-127"/>
                      </a:endParaRP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500" dirty="0">
                          <a:latin typeface="Arita Dotum Medium" panose="020B0600000101010101" charset="-127"/>
                          <a:ea typeface="Arita Dotum Medium" panose="020B0600000101010101" charset="-127"/>
                        </a:rPr>
                        <a:t>6. </a:t>
                      </a:r>
                      <a:r>
                        <a:rPr lang="ko-KR" altLang="en-US" sz="2500" dirty="0">
                          <a:latin typeface="Arita Dotum Medium" panose="020B0600000101010101" charset="-127"/>
                          <a:ea typeface="Arita Dotum Medium" panose="020B0600000101010101" charset="-127"/>
                        </a:rPr>
                        <a:t>블록이 장애물에 부딪히면 충돌 사운드 재생 후 게임 정지</a:t>
                      </a:r>
                      <a:endParaRPr lang="en-US" sz="2500" dirty="0">
                        <a:latin typeface="Arita Dotum Medium" panose="020B0600000101010101" charset="-127"/>
                        <a:ea typeface="Arita Dotum Medium" panose="020B0600000101010101" charset="-127"/>
                      </a:endParaRPr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0" name="Freeform 10"/>
          <p:cNvSpPr/>
          <p:nvPr/>
        </p:nvSpPr>
        <p:spPr>
          <a:xfrm>
            <a:off x="11989663" y="8797919"/>
            <a:ext cx="7147788" cy="1728465"/>
          </a:xfrm>
          <a:custGeom>
            <a:avLst/>
            <a:gdLst/>
            <a:ahLst/>
            <a:cxnLst/>
            <a:rect l="l" t="t" r="r" b="b"/>
            <a:pathLst>
              <a:path w="7147788" h="1728465">
                <a:moveTo>
                  <a:pt x="0" y="0"/>
                </a:moveTo>
                <a:lnTo>
                  <a:pt x="7147788" y="0"/>
                </a:lnTo>
                <a:lnTo>
                  <a:pt x="7147788" y="1728465"/>
                </a:lnTo>
                <a:lnTo>
                  <a:pt x="0" y="172846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1" name="Freeform 11"/>
          <p:cNvSpPr/>
          <p:nvPr/>
        </p:nvSpPr>
        <p:spPr>
          <a:xfrm>
            <a:off x="11702764" y="8942224"/>
            <a:ext cx="573798" cy="822649"/>
          </a:xfrm>
          <a:custGeom>
            <a:avLst/>
            <a:gdLst/>
            <a:ahLst/>
            <a:cxnLst/>
            <a:rect l="l" t="t" r="r" b="b"/>
            <a:pathLst>
              <a:path w="573798" h="822649">
                <a:moveTo>
                  <a:pt x="0" y="0"/>
                </a:moveTo>
                <a:lnTo>
                  <a:pt x="573798" y="0"/>
                </a:lnTo>
                <a:lnTo>
                  <a:pt x="573798" y="822649"/>
                </a:lnTo>
                <a:lnTo>
                  <a:pt x="0" y="82264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2" name="Freeform 12"/>
          <p:cNvSpPr/>
          <p:nvPr/>
        </p:nvSpPr>
        <p:spPr>
          <a:xfrm>
            <a:off x="3318882" y="-411324"/>
            <a:ext cx="573798" cy="822649"/>
          </a:xfrm>
          <a:custGeom>
            <a:avLst/>
            <a:gdLst/>
            <a:ahLst/>
            <a:cxnLst/>
            <a:rect l="l" t="t" r="r" b="b"/>
            <a:pathLst>
              <a:path w="573798" h="822649">
                <a:moveTo>
                  <a:pt x="0" y="0"/>
                </a:moveTo>
                <a:lnTo>
                  <a:pt x="573798" y="0"/>
                </a:lnTo>
                <a:lnTo>
                  <a:pt x="573798" y="822648"/>
                </a:lnTo>
                <a:lnTo>
                  <a:pt x="0" y="82264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3" name="Freeform 13"/>
          <p:cNvSpPr/>
          <p:nvPr/>
        </p:nvSpPr>
        <p:spPr>
          <a:xfrm>
            <a:off x="-608297" y="158885"/>
            <a:ext cx="3927179" cy="1392364"/>
          </a:xfrm>
          <a:custGeom>
            <a:avLst/>
            <a:gdLst/>
            <a:ahLst/>
            <a:cxnLst/>
            <a:rect l="l" t="t" r="r" b="b"/>
            <a:pathLst>
              <a:path w="3927179" h="1392364">
                <a:moveTo>
                  <a:pt x="0" y="0"/>
                </a:moveTo>
                <a:lnTo>
                  <a:pt x="3927179" y="0"/>
                </a:lnTo>
                <a:lnTo>
                  <a:pt x="3927179" y="1392363"/>
                </a:lnTo>
                <a:lnTo>
                  <a:pt x="0" y="139236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4" name="TextBox 14"/>
          <p:cNvSpPr txBox="1"/>
          <p:nvPr/>
        </p:nvSpPr>
        <p:spPr>
          <a:xfrm>
            <a:off x="2460195" y="1781396"/>
            <a:ext cx="13395565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</a:pPr>
            <a:r>
              <a:rPr lang="ko-KR" altLang="en-US" sz="9000" dirty="0">
                <a:solidFill>
                  <a:srgbClr val="003EA8"/>
                </a:solidFill>
                <a:ea typeface="Arita Dotum Bold"/>
              </a:rPr>
              <a:t>프로그램 목표</a:t>
            </a:r>
            <a:endParaRPr lang="en-US" sz="9000" dirty="0">
              <a:solidFill>
                <a:srgbClr val="003EA8"/>
              </a:solidFill>
              <a:ea typeface="Arita Dotum Bo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354" r="-1468" b="-56033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939829" y="657204"/>
            <a:ext cx="3858511" cy="1236276"/>
            <a:chOff x="0" y="0"/>
            <a:chExt cx="3286657" cy="69569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286657" cy="695693"/>
            </a:xfrm>
            <a:custGeom>
              <a:avLst/>
              <a:gdLst/>
              <a:ahLst/>
              <a:cxnLst/>
              <a:rect l="l" t="t" r="r" b="b"/>
              <a:pathLst>
                <a:path w="3286657" h="695693">
                  <a:moveTo>
                    <a:pt x="0" y="0"/>
                  </a:moveTo>
                  <a:lnTo>
                    <a:pt x="3286657" y="0"/>
                  </a:lnTo>
                  <a:lnTo>
                    <a:pt x="3286657" y="695693"/>
                  </a:lnTo>
                  <a:lnTo>
                    <a:pt x="0" y="69569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 dirty="0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05495" y="2100756"/>
            <a:ext cx="9009410" cy="4795344"/>
            <a:chOff x="0" y="0"/>
            <a:chExt cx="3286657" cy="211140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286657" cy="2111403"/>
            </a:xfrm>
            <a:custGeom>
              <a:avLst/>
              <a:gdLst/>
              <a:ahLst/>
              <a:cxnLst/>
              <a:rect l="l" t="t" r="r" b="b"/>
              <a:pathLst>
                <a:path w="3286657" h="2111403">
                  <a:moveTo>
                    <a:pt x="0" y="0"/>
                  </a:moveTo>
                  <a:lnTo>
                    <a:pt x="3286657" y="0"/>
                  </a:lnTo>
                  <a:lnTo>
                    <a:pt x="3286657" y="2111403"/>
                  </a:lnTo>
                  <a:lnTo>
                    <a:pt x="0" y="211140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0261150" y="657204"/>
            <a:ext cx="7087021" cy="6238896"/>
            <a:chOff x="0" y="0"/>
            <a:chExt cx="2585364" cy="293512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585364" cy="2935128"/>
            </a:xfrm>
            <a:custGeom>
              <a:avLst/>
              <a:gdLst/>
              <a:ahLst/>
              <a:cxnLst/>
              <a:rect l="l" t="t" r="r" b="b"/>
              <a:pathLst>
                <a:path w="2585364" h="2935128">
                  <a:moveTo>
                    <a:pt x="0" y="0"/>
                  </a:moveTo>
                  <a:lnTo>
                    <a:pt x="2585364" y="0"/>
                  </a:lnTo>
                  <a:lnTo>
                    <a:pt x="2585364" y="2935128"/>
                  </a:lnTo>
                  <a:lnTo>
                    <a:pt x="0" y="293512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pPr algn="ctr"/>
              <a:r>
                <a:rPr lang="en-US" altLang="ko-KR" sz="2200" b="1" dirty="0">
                  <a:solidFill>
                    <a:srgbClr val="003EA8"/>
                  </a:solidFill>
                </a:rPr>
                <a:t>Viewport</a:t>
              </a:r>
              <a:r>
                <a:rPr lang="en-US" altLang="ko-KR" sz="2200" b="1" dirty="0"/>
                <a:t> </a:t>
              </a:r>
            </a:p>
            <a:p>
              <a:r>
                <a:rPr lang="ko-KR" altLang="en-US" dirty="0"/>
                <a:t>현재 화면에 보여지고 있는 다각형의 영역</a:t>
              </a:r>
              <a:endParaRPr lang="en-US" altLang="ko-KR" dirty="0"/>
            </a:p>
            <a:p>
              <a:endParaRPr lang="en-US" altLang="ko-KR" dirty="0"/>
            </a:p>
            <a:p>
              <a:r>
                <a:rPr lang="en-US" altLang="ko-KR" sz="2200" b="1" dirty="0">
                  <a:solidFill>
                    <a:srgbClr val="003EA8"/>
                  </a:solidFill>
                </a:rPr>
                <a:t>Viewport content=“width=device-width</a:t>
              </a:r>
            </a:p>
            <a:p>
              <a:r>
                <a:rPr lang="ko-KR" altLang="en-US" dirty="0"/>
                <a:t>사용중인 장치와 동일하게 뷰 포트의 너비를 설정</a:t>
              </a:r>
              <a:endParaRPr lang="en-US" altLang="ko-KR" dirty="0"/>
            </a:p>
            <a:p>
              <a:endParaRPr lang="en-US" altLang="ko-KR" dirty="0"/>
            </a:p>
            <a:p>
              <a:pPr algn="ctr"/>
              <a:r>
                <a:rPr lang="en-US" altLang="ko-KR" sz="2200" b="1" dirty="0">
                  <a:solidFill>
                    <a:srgbClr val="003EA8"/>
                  </a:solidFill>
                </a:rPr>
                <a:t>Initial-scale=1.0</a:t>
              </a:r>
            </a:p>
            <a:p>
              <a:r>
                <a:rPr lang="ko-KR" altLang="en-US" dirty="0"/>
                <a:t>사용자가 스크롤하지 못하도록 하려면 더 이상 확장 할 수 없도록</a:t>
              </a:r>
              <a:r>
                <a:rPr lang="en-US" altLang="ko-KR" dirty="0"/>
                <a:t> </a:t>
              </a:r>
              <a:r>
                <a:rPr lang="ko-KR" altLang="en-US" dirty="0"/>
                <a:t>최대 스케일 속성을 </a:t>
              </a:r>
              <a:r>
                <a:rPr lang="en-US" altLang="ko-KR" dirty="0"/>
                <a:t>1</a:t>
              </a:r>
              <a:r>
                <a:rPr lang="ko-KR" altLang="en-US" dirty="0"/>
                <a:t>로 설정</a:t>
              </a:r>
              <a:endParaRPr lang="en-US" altLang="ko-KR" dirty="0"/>
            </a:p>
            <a:p>
              <a:endParaRPr lang="en-US" altLang="ko-KR" dirty="0"/>
            </a:p>
            <a:p>
              <a:pPr algn="ctr"/>
              <a:r>
                <a:rPr lang="en-US" altLang="ko-KR" sz="2200" b="1" dirty="0">
                  <a:solidFill>
                    <a:srgbClr val="003EA8"/>
                  </a:solidFill>
                </a:rPr>
                <a:t>Canvas</a:t>
              </a:r>
            </a:p>
            <a:p>
              <a:r>
                <a:rPr lang="ko-KR" altLang="en-US" dirty="0"/>
                <a:t>게임 그래픽을 그리는 공간</a:t>
              </a:r>
              <a:endParaRPr lang="en-US" altLang="ko-KR" dirty="0"/>
            </a:p>
            <a:p>
              <a:r>
                <a:rPr lang="en-US" altLang="ko-KR" dirty="0"/>
                <a:t>Border :1px</a:t>
              </a:r>
              <a:r>
                <a:rPr lang="ko-KR" altLang="en-US" dirty="0"/>
                <a:t> </a:t>
              </a:r>
              <a:r>
                <a:rPr lang="en-US" altLang="ko-KR" dirty="0"/>
                <a:t>= </a:t>
              </a:r>
              <a:r>
                <a:rPr lang="ko-KR" altLang="en-US" dirty="0"/>
                <a:t>테두리의 굵기</a:t>
              </a:r>
              <a:r>
                <a:rPr lang="en-US" altLang="ko-KR" dirty="0"/>
                <a:t>,</a:t>
              </a:r>
              <a:r>
                <a:rPr lang="ko-KR" altLang="en-US" dirty="0"/>
                <a:t> </a:t>
              </a:r>
              <a:r>
                <a:rPr lang="en-US" altLang="ko-KR" dirty="0"/>
                <a:t>canvas </a:t>
              </a:r>
              <a:r>
                <a:rPr lang="ko-KR" altLang="en-US" dirty="0"/>
                <a:t>테두리 색</a:t>
              </a:r>
              <a:endParaRPr lang="en-US" altLang="ko-KR" dirty="0"/>
            </a:p>
            <a:p>
              <a:r>
                <a:rPr lang="en-US" altLang="ko-KR" dirty="0"/>
                <a:t>Background-color = canvas </a:t>
              </a:r>
              <a:r>
                <a:rPr lang="ko-KR" altLang="en-US" dirty="0"/>
                <a:t>배경 색</a:t>
              </a:r>
              <a:endParaRPr lang="en-US" altLang="ko-KR" dirty="0"/>
            </a:p>
            <a:p>
              <a:endParaRPr lang="en-US" altLang="ko-KR" dirty="0"/>
            </a:p>
            <a:p>
              <a:pPr algn="ctr"/>
              <a:r>
                <a:rPr lang="en-US" altLang="ko-KR" sz="2000" b="1" dirty="0">
                  <a:solidFill>
                    <a:srgbClr val="003EA8"/>
                  </a:solidFill>
                </a:rPr>
                <a:t>Onload</a:t>
              </a:r>
              <a:r>
                <a:rPr lang="en-US" altLang="ko-KR" dirty="0">
                  <a:solidFill>
                    <a:srgbClr val="003EA8"/>
                  </a:solidFill>
                </a:rPr>
                <a:t> </a:t>
              </a:r>
            </a:p>
            <a:p>
              <a:r>
                <a:rPr lang="ko-KR" altLang="en-US" dirty="0"/>
                <a:t>게임 초기화를 위해 </a:t>
              </a:r>
              <a:r>
                <a:rPr lang="en-US" altLang="ko-KR" dirty="0"/>
                <a:t>onload=“</a:t>
              </a:r>
              <a:r>
                <a:rPr lang="en-US" altLang="ko-KR" dirty="0" err="1"/>
                <a:t>startGame</a:t>
              </a:r>
              <a:r>
                <a:rPr lang="en-US" altLang="ko-KR" dirty="0"/>
                <a:t>() </a:t>
              </a:r>
              <a:r>
                <a:rPr lang="ko-KR" altLang="en-US" dirty="0"/>
                <a:t>함수 호출</a:t>
              </a:r>
              <a:endParaRPr lang="en-US" altLang="ko-KR" dirty="0"/>
            </a:p>
            <a:p>
              <a:endParaRPr lang="en-US" altLang="ko-KR" dirty="0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519577" y="515922"/>
            <a:ext cx="2912681" cy="12032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10800"/>
              </a:lnSpc>
              <a:spcBef>
                <a:spcPct val="0"/>
              </a:spcBef>
            </a:pPr>
            <a:r>
              <a:rPr lang="en-US" sz="5000" dirty="0">
                <a:solidFill>
                  <a:srgbClr val="003EA8"/>
                </a:solidFill>
                <a:ea typeface="Arita Dotum Bold"/>
              </a:rPr>
              <a:t>HTML</a:t>
            </a:r>
            <a:r>
              <a:rPr lang="ko-KR" altLang="en-US" sz="5000" dirty="0">
                <a:solidFill>
                  <a:srgbClr val="003EA8"/>
                </a:solidFill>
                <a:ea typeface="Arita Dotum Bold"/>
              </a:rPr>
              <a:t> 구조</a:t>
            </a:r>
            <a:endParaRPr lang="en-US" sz="5000" dirty="0">
              <a:solidFill>
                <a:srgbClr val="003EA8"/>
              </a:solidFill>
              <a:ea typeface="Arita Dotum Bold"/>
            </a:endParaRPr>
          </a:p>
        </p:txBody>
      </p:sp>
      <p:sp>
        <p:nvSpPr>
          <p:cNvPr id="19" name="Freeform 19"/>
          <p:cNvSpPr/>
          <p:nvPr/>
        </p:nvSpPr>
        <p:spPr>
          <a:xfrm>
            <a:off x="15301511" y="-207276"/>
            <a:ext cx="4876557" cy="1728961"/>
          </a:xfrm>
          <a:custGeom>
            <a:avLst/>
            <a:gdLst/>
            <a:ahLst/>
            <a:cxnLst/>
            <a:rect l="l" t="t" r="r" b="b"/>
            <a:pathLst>
              <a:path w="4876557" h="1728961">
                <a:moveTo>
                  <a:pt x="0" y="0"/>
                </a:moveTo>
                <a:lnTo>
                  <a:pt x="4876558" y="0"/>
                </a:lnTo>
                <a:lnTo>
                  <a:pt x="4876558" y="1728961"/>
                </a:lnTo>
                <a:lnTo>
                  <a:pt x="0" y="17289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0" name="Freeform 20"/>
          <p:cNvSpPr/>
          <p:nvPr/>
        </p:nvSpPr>
        <p:spPr>
          <a:xfrm rot="-10800000">
            <a:off x="-1705906" y="9250030"/>
            <a:ext cx="4876557" cy="1728961"/>
          </a:xfrm>
          <a:custGeom>
            <a:avLst/>
            <a:gdLst/>
            <a:ahLst/>
            <a:cxnLst/>
            <a:rect l="l" t="t" r="r" b="b"/>
            <a:pathLst>
              <a:path w="4876557" h="1728961">
                <a:moveTo>
                  <a:pt x="0" y="0"/>
                </a:moveTo>
                <a:lnTo>
                  <a:pt x="4876557" y="0"/>
                </a:lnTo>
                <a:lnTo>
                  <a:pt x="4876557" y="1728961"/>
                </a:lnTo>
                <a:lnTo>
                  <a:pt x="0" y="17289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5" name="Freeform 25"/>
          <p:cNvSpPr/>
          <p:nvPr/>
        </p:nvSpPr>
        <p:spPr>
          <a:xfrm>
            <a:off x="295787" y="291782"/>
            <a:ext cx="441616" cy="633141"/>
          </a:xfrm>
          <a:custGeom>
            <a:avLst/>
            <a:gdLst/>
            <a:ahLst/>
            <a:cxnLst/>
            <a:rect l="l" t="t" r="r" b="b"/>
            <a:pathLst>
              <a:path w="441616" h="633141">
                <a:moveTo>
                  <a:pt x="0" y="0"/>
                </a:moveTo>
                <a:lnTo>
                  <a:pt x="441615" y="0"/>
                </a:lnTo>
                <a:lnTo>
                  <a:pt x="441615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5F49D091-69FA-EEFD-D358-6DE4ECAD70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09338" y="2263282"/>
            <a:ext cx="8379129" cy="3870818"/>
          </a:xfrm>
          <a:prstGeom prst="rect">
            <a:avLst/>
          </a:prstGeom>
        </p:spPr>
      </p:pic>
      <p:sp>
        <p:nvSpPr>
          <p:cNvPr id="9" name="Freeform 6">
            <a:extLst>
              <a:ext uri="{FF2B5EF4-FFF2-40B4-BE49-F238E27FC236}">
                <a16:creationId xmlns:a16="http://schemas.microsoft.com/office/drawing/2014/main" id="{C4D1B3EA-C5D7-4300-BBAE-941A74D61AD2}"/>
              </a:ext>
            </a:extLst>
          </p:cNvPr>
          <p:cNvSpPr/>
          <p:nvPr/>
        </p:nvSpPr>
        <p:spPr>
          <a:xfrm>
            <a:off x="1309338" y="7256859"/>
            <a:ext cx="9651971" cy="2712452"/>
          </a:xfrm>
          <a:custGeom>
            <a:avLst/>
            <a:gdLst/>
            <a:ahLst/>
            <a:cxnLst/>
            <a:rect l="l" t="t" r="r" b="b"/>
            <a:pathLst>
              <a:path w="3286657" h="2111403">
                <a:moveTo>
                  <a:pt x="0" y="0"/>
                </a:moveTo>
                <a:lnTo>
                  <a:pt x="3286657" y="0"/>
                </a:lnTo>
                <a:lnTo>
                  <a:pt x="3286657" y="2111403"/>
                </a:lnTo>
                <a:lnTo>
                  <a:pt x="0" y="2111403"/>
                </a:lnTo>
                <a:close/>
              </a:path>
            </a:pathLst>
          </a:custGeom>
          <a:solidFill>
            <a:srgbClr val="FFFFFF"/>
          </a:solidFill>
        </p:spPr>
        <p:txBody>
          <a:bodyPr/>
          <a:lstStyle/>
          <a:p>
            <a:pPr algn="ctr"/>
            <a:r>
              <a:rPr lang="en-US" altLang="ko-KR" sz="2200" b="1" dirty="0"/>
              <a:t>Onload</a:t>
            </a:r>
          </a:p>
          <a:p>
            <a:pPr algn="ctr"/>
            <a:endParaRPr lang="en-US" altLang="ko-KR" sz="2200" b="1" dirty="0"/>
          </a:p>
          <a:p>
            <a:r>
              <a:rPr lang="ko-KR" altLang="en-US" b="1" i="0" dirty="0">
                <a:solidFill>
                  <a:srgbClr val="333333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문서의 모든 콘텐츠</a:t>
            </a:r>
            <a:r>
              <a:rPr lang="en-US" altLang="ko-KR" b="1" i="0" dirty="0">
                <a:solidFill>
                  <a:srgbClr val="333333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(images, script, </a:t>
            </a:r>
            <a:r>
              <a:rPr lang="en-US" altLang="ko-KR" b="1" i="0" dirty="0" err="1">
                <a:solidFill>
                  <a:srgbClr val="333333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css</a:t>
            </a:r>
            <a:r>
              <a:rPr lang="en-US" altLang="ko-KR" b="1" i="0" dirty="0">
                <a:solidFill>
                  <a:srgbClr val="333333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en-US" altLang="ko-KR" b="1" i="0" dirty="0" err="1">
                <a:solidFill>
                  <a:srgbClr val="333333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etc</a:t>
            </a:r>
            <a:r>
              <a:rPr lang="en-US" altLang="ko-KR" b="1" i="0" dirty="0">
                <a:solidFill>
                  <a:srgbClr val="333333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)</a:t>
            </a:r>
            <a:r>
              <a:rPr lang="ko-KR" altLang="en-US" b="1" i="0" dirty="0">
                <a:solidFill>
                  <a:srgbClr val="333333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가 로드 된 후 발생하는 이벤트</a:t>
            </a:r>
            <a:endParaRPr lang="en-US" altLang="ko-KR" b="1" i="0" dirty="0">
              <a:solidFill>
                <a:srgbClr val="333333"/>
              </a:solidFill>
              <a:effectLst/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b="1" i="0" dirty="0">
              <a:solidFill>
                <a:srgbClr val="333333"/>
              </a:solidFill>
              <a:effectLst/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b="1" dirty="0">
                <a:solidFill>
                  <a:srgbClr val="333333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- </a:t>
            </a:r>
            <a:r>
              <a:rPr lang="ko-KR" altLang="en-US" b="1" dirty="0">
                <a:solidFill>
                  <a:srgbClr val="333333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문서에 포함된 모든 컨텐츠가 로드 된 후에 실행되기 때문에 불필요한 로딩시간이 추가될 수 있음</a:t>
            </a:r>
            <a:endParaRPr lang="en-US" altLang="ko-KR" b="1" dirty="0">
              <a:solidFill>
                <a:srgbClr val="333333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b="1" dirty="0">
                <a:solidFill>
                  <a:srgbClr val="333333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-</a:t>
            </a:r>
            <a:r>
              <a:rPr lang="ko-KR" altLang="en-US" b="1" dirty="0">
                <a:solidFill>
                  <a:srgbClr val="333333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동일한 문서에 오직 </a:t>
            </a:r>
            <a:r>
              <a:rPr lang="en-US" altLang="ko-KR" b="1" dirty="0">
                <a:solidFill>
                  <a:srgbClr val="333333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onload</a:t>
            </a:r>
            <a:r>
              <a:rPr lang="ko-KR" altLang="en-US" b="1" dirty="0">
                <a:solidFill>
                  <a:srgbClr val="333333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는 하나만 존재한다</a:t>
            </a:r>
            <a:r>
              <a:rPr lang="en-US" altLang="ko-KR" b="1" dirty="0">
                <a:solidFill>
                  <a:srgbClr val="333333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r>
              <a:rPr lang="en-US" altLang="ko-KR" b="1" dirty="0">
                <a:solidFill>
                  <a:srgbClr val="333333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- </a:t>
            </a:r>
            <a:r>
              <a:rPr lang="ko-KR" altLang="en-US" b="1" dirty="0">
                <a:solidFill>
                  <a:srgbClr val="333333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중복될 경우</a:t>
            </a:r>
            <a:r>
              <a:rPr lang="en-US" altLang="ko-KR" b="1" dirty="0">
                <a:solidFill>
                  <a:srgbClr val="333333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,</a:t>
            </a:r>
            <a:r>
              <a:rPr lang="ko-KR" altLang="en-US" b="1" dirty="0">
                <a:solidFill>
                  <a:srgbClr val="333333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마지막 선언이 실행된다</a:t>
            </a:r>
            <a:r>
              <a:rPr lang="en-US" altLang="ko-KR" b="1" dirty="0">
                <a:solidFill>
                  <a:srgbClr val="333333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r>
              <a:rPr lang="en-US" altLang="ko-KR" b="1" dirty="0">
                <a:solidFill>
                  <a:srgbClr val="333333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- </a:t>
            </a:r>
            <a:r>
              <a:rPr lang="ko-KR" altLang="en-US" b="1" dirty="0">
                <a:solidFill>
                  <a:srgbClr val="333333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외부 라이브러리에서 이미 선언된 경우 이를 찾아 하나로 합치는 과정이 필요하다</a:t>
            </a:r>
            <a:r>
              <a:rPr lang="en-US" altLang="ko-KR" b="1" dirty="0">
                <a:solidFill>
                  <a:srgbClr val="333333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endParaRPr lang="en-US" altLang="ko-KR" b="1" dirty="0">
              <a:solidFill>
                <a:srgbClr val="333333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354" r="-1468" b="-56033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939829" y="657204"/>
            <a:ext cx="3858511" cy="1236276"/>
            <a:chOff x="0" y="0"/>
            <a:chExt cx="3286657" cy="69569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286657" cy="695693"/>
            </a:xfrm>
            <a:custGeom>
              <a:avLst/>
              <a:gdLst/>
              <a:ahLst/>
              <a:cxnLst/>
              <a:rect l="l" t="t" r="r" b="b"/>
              <a:pathLst>
                <a:path w="3286657" h="695693">
                  <a:moveTo>
                    <a:pt x="0" y="0"/>
                  </a:moveTo>
                  <a:lnTo>
                    <a:pt x="3286657" y="0"/>
                  </a:lnTo>
                  <a:lnTo>
                    <a:pt x="3286657" y="695693"/>
                  </a:lnTo>
                  <a:lnTo>
                    <a:pt x="0" y="69569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 dirty="0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05495" y="2100756"/>
            <a:ext cx="9009410" cy="5862144"/>
            <a:chOff x="0" y="0"/>
            <a:chExt cx="3286657" cy="211140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286657" cy="2111403"/>
            </a:xfrm>
            <a:custGeom>
              <a:avLst/>
              <a:gdLst/>
              <a:ahLst/>
              <a:cxnLst/>
              <a:rect l="l" t="t" r="r" b="b"/>
              <a:pathLst>
                <a:path w="3286657" h="2111403">
                  <a:moveTo>
                    <a:pt x="0" y="0"/>
                  </a:moveTo>
                  <a:lnTo>
                    <a:pt x="3286657" y="0"/>
                  </a:lnTo>
                  <a:lnTo>
                    <a:pt x="3286657" y="2111403"/>
                  </a:lnTo>
                  <a:lnTo>
                    <a:pt x="0" y="211140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0295484" y="2010461"/>
            <a:ext cx="7087021" cy="5400696"/>
            <a:chOff x="0" y="0"/>
            <a:chExt cx="2585364" cy="293512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585364" cy="2935128"/>
            </a:xfrm>
            <a:custGeom>
              <a:avLst/>
              <a:gdLst/>
              <a:ahLst/>
              <a:cxnLst/>
              <a:rect l="l" t="t" r="r" b="b"/>
              <a:pathLst>
                <a:path w="2585364" h="2935128">
                  <a:moveTo>
                    <a:pt x="0" y="0"/>
                  </a:moveTo>
                  <a:lnTo>
                    <a:pt x="2585364" y="0"/>
                  </a:lnTo>
                  <a:lnTo>
                    <a:pt x="2585364" y="2935128"/>
                  </a:lnTo>
                  <a:lnTo>
                    <a:pt x="0" y="293512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pPr algn="ctr"/>
              <a:r>
                <a:rPr lang="ko-KR" altLang="en-US" sz="2200" b="1" dirty="0">
                  <a:solidFill>
                    <a:srgbClr val="003EA8"/>
                  </a:solidFill>
                </a:rPr>
                <a:t>변수 선언</a:t>
              </a:r>
              <a:endParaRPr lang="en-US" altLang="ko-KR" sz="2200" b="1" dirty="0">
                <a:solidFill>
                  <a:srgbClr val="003EA8"/>
                </a:solidFill>
              </a:endParaRPr>
            </a:p>
            <a:p>
              <a:r>
                <a:rPr lang="en-US" altLang="ko-KR" dirty="0" err="1"/>
                <a:t>myGamePice</a:t>
              </a:r>
              <a:endParaRPr lang="en-US" altLang="ko-KR" dirty="0"/>
            </a:p>
            <a:p>
              <a:r>
                <a:rPr lang="en-US" altLang="ko-KR" dirty="0" err="1"/>
                <a:t>myObstacles</a:t>
              </a:r>
              <a:r>
                <a:rPr lang="en-US" altLang="ko-KR" dirty="0"/>
                <a:t> = [];</a:t>
              </a:r>
            </a:p>
            <a:p>
              <a:r>
                <a:rPr lang="en-US" altLang="ko-KR" dirty="0" err="1"/>
                <a:t>mySound</a:t>
              </a:r>
              <a:endParaRPr lang="en-US" altLang="ko-KR" dirty="0"/>
            </a:p>
            <a:p>
              <a:r>
                <a:rPr lang="en-US" altLang="ko-KR" dirty="0" err="1"/>
                <a:t>myMusic</a:t>
              </a:r>
              <a:endParaRPr lang="en-US" altLang="ko-KR" dirty="0"/>
            </a:p>
            <a:p>
              <a:endParaRPr lang="en-US" altLang="ko-KR" dirty="0"/>
            </a:p>
            <a:p>
              <a:pPr algn="ctr"/>
              <a:r>
                <a:rPr lang="en-US" altLang="ko-KR" sz="2200" b="1" dirty="0">
                  <a:solidFill>
                    <a:srgbClr val="003EA8"/>
                  </a:solidFill>
                </a:rPr>
                <a:t>Function </a:t>
              </a:r>
              <a:r>
                <a:rPr lang="en-US" altLang="ko-KR" sz="2200" b="1" dirty="0" err="1">
                  <a:solidFill>
                    <a:srgbClr val="003EA8"/>
                  </a:solidFill>
                </a:rPr>
                <a:t>startGame</a:t>
              </a:r>
              <a:r>
                <a:rPr lang="en-US" altLang="ko-KR" sz="2200" b="1" dirty="0">
                  <a:solidFill>
                    <a:srgbClr val="003EA8"/>
                  </a:solidFill>
                </a:rPr>
                <a:t>()</a:t>
              </a:r>
            </a:p>
            <a:p>
              <a:r>
                <a:rPr lang="en-US" altLang="ko-KR" dirty="0"/>
                <a:t>- </a:t>
              </a:r>
              <a:r>
                <a:rPr lang="ko-KR" altLang="en-US" dirty="0"/>
                <a:t>게임 캐릭터 생성 및 초기 위치 설정</a:t>
              </a:r>
              <a:endParaRPr lang="en-US" altLang="ko-KR" dirty="0"/>
            </a:p>
            <a:p>
              <a:r>
                <a:rPr lang="en-US" altLang="ko-KR" dirty="0"/>
                <a:t>new component(width, height, color, x, y)</a:t>
              </a:r>
            </a:p>
            <a:p>
              <a:endParaRPr lang="en-US" altLang="ko-KR" dirty="0"/>
            </a:p>
            <a:p>
              <a:r>
                <a:rPr lang="en-US" altLang="ko-KR" dirty="0"/>
                <a:t>- </a:t>
              </a:r>
              <a:r>
                <a:rPr lang="ko-KR" altLang="en-US" dirty="0"/>
                <a:t>사운드 호출</a:t>
              </a:r>
              <a:endParaRPr lang="en-US" altLang="ko-KR" dirty="0"/>
            </a:p>
            <a:p>
              <a:r>
                <a:rPr lang="en-US" altLang="ko-KR" dirty="0" err="1"/>
                <a:t>Mysound</a:t>
              </a:r>
              <a:endParaRPr lang="en-US" altLang="ko-KR" dirty="0"/>
            </a:p>
            <a:p>
              <a:r>
                <a:rPr lang="en-US" altLang="ko-KR" dirty="0" err="1"/>
                <a:t>myMusic</a:t>
              </a:r>
              <a:endParaRPr lang="en-US" altLang="ko-KR" dirty="0"/>
            </a:p>
            <a:p>
              <a:r>
                <a:rPr lang="en-US" altLang="ko-KR" dirty="0" err="1"/>
                <a:t>myMusic.play</a:t>
              </a:r>
              <a:endParaRPr lang="en-US" altLang="ko-KR" dirty="0"/>
            </a:p>
            <a:p>
              <a:endParaRPr lang="en-US" altLang="ko-KR" dirty="0"/>
            </a:p>
            <a:p>
              <a:r>
                <a:rPr lang="ko-KR" altLang="en-US" dirty="0"/>
                <a:t>게임화면 호출</a:t>
              </a:r>
              <a:endParaRPr lang="en-US" altLang="ko-KR" dirty="0"/>
            </a:p>
            <a:p>
              <a:r>
                <a:rPr lang="en-US" altLang="ko-KR" dirty="0" err="1"/>
                <a:t>myGameArea.start</a:t>
              </a:r>
              <a:r>
                <a:rPr lang="en-US" altLang="ko-KR" dirty="0"/>
                <a:t>();</a:t>
              </a: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519577" y="515922"/>
            <a:ext cx="2912681" cy="12032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10800"/>
              </a:lnSpc>
              <a:spcBef>
                <a:spcPct val="0"/>
              </a:spcBef>
            </a:pPr>
            <a:r>
              <a:rPr lang="en-US" sz="5000" dirty="0" err="1">
                <a:solidFill>
                  <a:srgbClr val="003EA8"/>
                </a:solidFill>
                <a:ea typeface="Arita Dotum Bold"/>
              </a:rPr>
              <a:t>StartGame</a:t>
            </a:r>
            <a:endParaRPr lang="en-US" sz="5000" dirty="0">
              <a:solidFill>
                <a:srgbClr val="003EA8"/>
              </a:solidFill>
              <a:ea typeface="Arita Dotum Bold"/>
            </a:endParaRPr>
          </a:p>
        </p:txBody>
      </p:sp>
      <p:sp>
        <p:nvSpPr>
          <p:cNvPr id="19" name="Freeform 19"/>
          <p:cNvSpPr/>
          <p:nvPr/>
        </p:nvSpPr>
        <p:spPr>
          <a:xfrm>
            <a:off x="15301511" y="-207276"/>
            <a:ext cx="4876557" cy="1728961"/>
          </a:xfrm>
          <a:custGeom>
            <a:avLst/>
            <a:gdLst/>
            <a:ahLst/>
            <a:cxnLst/>
            <a:rect l="l" t="t" r="r" b="b"/>
            <a:pathLst>
              <a:path w="4876557" h="1728961">
                <a:moveTo>
                  <a:pt x="0" y="0"/>
                </a:moveTo>
                <a:lnTo>
                  <a:pt x="4876558" y="0"/>
                </a:lnTo>
                <a:lnTo>
                  <a:pt x="4876558" y="1728961"/>
                </a:lnTo>
                <a:lnTo>
                  <a:pt x="0" y="17289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0" name="Freeform 20"/>
          <p:cNvSpPr/>
          <p:nvPr/>
        </p:nvSpPr>
        <p:spPr>
          <a:xfrm rot="-10800000">
            <a:off x="-1705906" y="9250030"/>
            <a:ext cx="4876557" cy="1728961"/>
          </a:xfrm>
          <a:custGeom>
            <a:avLst/>
            <a:gdLst/>
            <a:ahLst/>
            <a:cxnLst/>
            <a:rect l="l" t="t" r="r" b="b"/>
            <a:pathLst>
              <a:path w="4876557" h="1728961">
                <a:moveTo>
                  <a:pt x="0" y="0"/>
                </a:moveTo>
                <a:lnTo>
                  <a:pt x="4876557" y="0"/>
                </a:lnTo>
                <a:lnTo>
                  <a:pt x="4876557" y="1728961"/>
                </a:lnTo>
                <a:lnTo>
                  <a:pt x="0" y="17289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5" name="Freeform 25"/>
          <p:cNvSpPr/>
          <p:nvPr/>
        </p:nvSpPr>
        <p:spPr>
          <a:xfrm>
            <a:off x="295787" y="291782"/>
            <a:ext cx="441616" cy="633141"/>
          </a:xfrm>
          <a:custGeom>
            <a:avLst/>
            <a:gdLst/>
            <a:ahLst/>
            <a:cxnLst/>
            <a:rect l="l" t="t" r="r" b="b"/>
            <a:pathLst>
              <a:path w="441616" h="633141">
                <a:moveTo>
                  <a:pt x="0" y="0"/>
                </a:moveTo>
                <a:lnTo>
                  <a:pt x="441615" y="0"/>
                </a:lnTo>
                <a:lnTo>
                  <a:pt x="441615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526867E-02D7-3E91-530F-7DD52B3055E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5558" y="2165180"/>
            <a:ext cx="8681841" cy="5233638"/>
          </a:xfrm>
          <a:prstGeom prst="rect">
            <a:avLst/>
          </a:prstGeom>
        </p:spPr>
      </p:pic>
      <p:sp>
        <p:nvSpPr>
          <p:cNvPr id="9" name="Freeform 4">
            <a:extLst>
              <a:ext uri="{FF2B5EF4-FFF2-40B4-BE49-F238E27FC236}">
                <a16:creationId xmlns:a16="http://schemas.microsoft.com/office/drawing/2014/main" id="{6996CC96-56F3-1888-9694-023D75765564}"/>
              </a:ext>
            </a:extLst>
          </p:cNvPr>
          <p:cNvSpPr/>
          <p:nvPr/>
        </p:nvSpPr>
        <p:spPr>
          <a:xfrm>
            <a:off x="4817074" y="1187925"/>
            <a:ext cx="4860325" cy="559980"/>
          </a:xfrm>
          <a:custGeom>
            <a:avLst/>
            <a:gdLst/>
            <a:ahLst/>
            <a:cxnLst/>
            <a:rect l="l" t="t" r="r" b="b"/>
            <a:pathLst>
              <a:path w="3286657" h="695693">
                <a:moveTo>
                  <a:pt x="0" y="0"/>
                </a:moveTo>
                <a:lnTo>
                  <a:pt x="3286657" y="0"/>
                </a:lnTo>
                <a:lnTo>
                  <a:pt x="3286657" y="695693"/>
                </a:lnTo>
                <a:lnTo>
                  <a:pt x="0" y="695693"/>
                </a:lnTo>
                <a:close/>
              </a:path>
            </a:pathLst>
          </a:custGeom>
          <a:solidFill>
            <a:srgbClr val="FFFFFF"/>
          </a:solidFill>
        </p:spPr>
        <p:txBody>
          <a:bodyPr/>
          <a:lstStyle/>
          <a:p>
            <a:r>
              <a:rPr lang="en-US" altLang="ko-KR" sz="2500" b="1" dirty="0">
                <a:solidFill>
                  <a:srgbClr val="003EA8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JavaScript</a:t>
            </a:r>
            <a:r>
              <a:rPr lang="ko-KR" altLang="en-US" sz="2500" b="1" dirty="0">
                <a:solidFill>
                  <a:srgbClr val="003EA8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시작</a:t>
            </a:r>
          </a:p>
        </p:txBody>
      </p:sp>
    </p:spTree>
    <p:extLst>
      <p:ext uri="{BB962C8B-B14F-4D97-AF65-F5344CB8AC3E}">
        <p14:creationId xmlns:p14="http://schemas.microsoft.com/office/powerpoint/2010/main" val="34510353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4354" r="-1468" b="-56033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939829" y="657204"/>
            <a:ext cx="3858511" cy="1236276"/>
            <a:chOff x="0" y="0"/>
            <a:chExt cx="3286657" cy="69569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286657" cy="695693"/>
            </a:xfrm>
            <a:custGeom>
              <a:avLst/>
              <a:gdLst/>
              <a:ahLst/>
              <a:cxnLst/>
              <a:rect l="l" t="t" r="r" b="b"/>
              <a:pathLst>
                <a:path w="3286657" h="695693">
                  <a:moveTo>
                    <a:pt x="0" y="0"/>
                  </a:moveTo>
                  <a:lnTo>
                    <a:pt x="3286657" y="0"/>
                  </a:lnTo>
                  <a:lnTo>
                    <a:pt x="3286657" y="695693"/>
                  </a:lnTo>
                  <a:lnTo>
                    <a:pt x="0" y="69569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 dirty="0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05495" y="2100756"/>
            <a:ext cx="9009410" cy="5557344"/>
            <a:chOff x="0" y="0"/>
            <a:chExt cx="3286657" cy="211140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286657" cy="2111403"/>
            </a:xfrm>
            <a:custGeom>
              <a:avLst/>
              <a:gdLst/>
              <a:ahLst/>
              <a:cxnLst/>
              <a:rect l="l" t="t" r="r" b="b"/>
              <a:pathLst>
                <a:path w="3286657" h="2111403">
                  <a:moveTo>
                    <a:pt x="0" y="0"/>
                  </a:moveTo>
                  <a:lnTo>
                    <a:pt x="3286657" y="0"/>
                  </a:lnTo>
                  <a:lnTo>
                    <a:pt x="3286657" y="2111403"/>
                  </a:lnTo>
                  <a:lnTo>
                    <a:pt x="0" y="211140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0261150" y="338781"/>
            <a:ext cx="7087021" cy="9629796"/>
            <a:chOff x="0" y="0"/>
            <a:chExt cx="2585364" cy="312030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585364" cy="3120309"/>
            </a:xfrm>
            <a:custGeom>
              <a:avLst/>
              <a:gdLst/>
              <a:ahLst/>
              <a:cxnLst/>
              <a:rect l="l" t="t" r="r" b="b"/>
              <a:pathLst>
                <a:path w="2585364" h="2935128">
                  <a:moveTo>
                    <a:pt x="0" y="0"/>
                  </a:moveTo>
                  <a:lnTo>
                    <a:pt x="2585364" y="0"/>
                  </a:lnTo>
                  <a:lnTo>
                    <a:pt x="2585364" y="2935128"/>
                  </a:lnTo>
                  <a:lnTo>
                    <a:pt x="0" y="293512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 altLang="ko-KR" dirty="0"/>
            </a:p>
            <a:p>
              <a:pPr algn="ctr"/>
              <a:r>
                <a:rPr lang="ko-KR" altLang="en-US" sz="2200" b="1" dirty="0">
                  <a:solidFill>
                    <a:srgbClr val="003EA8"/>
                  </a:solidFill>
                </a:rPr>
                <a:t>캔버스 생성</a:t>
              </a:r>
              <a:endParaRPr lang="en-US" altLang="ko-KR" sz="2200" b="1" dirty="0">
                <a:solidFill>
                  <a:srgbClr val="003EA8"/>
                </a:solidFill>
              </a:endParaRPr>
            </a:p>
            <a:p>
              <a:r>
                <a:rPr lang="en-US" altLang="ko-KR" dirty="0"/>
                <a:t>Canvas : </a:t>
              </a:r>
              <a:r>
                <a:rPr lang="en-US" altLang="ko-KR" dirty="0" err="1"/>
                <a:t>document.createElement</a:t>
              </a:r>
              <a:r>
                <a:rPr lang="en-US" altLang="ko-KR" dirty="0"/>
                <a:t>(“canvas”)</a:t>
              </a:r>
            </a:p>
            <a:p>
              <a:endParaRPr lang="en-US" altLang="ko-KR" dirty="0"/>
            </a:p>
            <a:p>
              <a:r>
                <a:rPr lang="en-US" altLang="ko-KR" dirty="0" err="1"/>
                <a:t>Start:function</a:t>
              </a:r>
              <a:r>
                <a:rPr lang="en-US" altLang="ko-KR" dirty="0"/>
                <a:t>()</a:t>
              </a:r>
            </a:p>
            <a:p>
              <a:r>
                <a:rPr lang="en-US" altLang="ko-KR" dirty="0" err="1"/>
                <a:t>Canvas.width</a:t>
              </a:r>
              <a:r>
                <a:rPr lang="en-US" altLang="ko-KR" dirty="0"/>
                <a:t> = </a:t>
              </a:r>
              <a:r>
                <a:rPr lang="ko-KR" altLang="en-US" dirty="0"/>
                <a:t>캔버스의 가로 길이</a:t>
              </a:r>
              <a:endParaRPr lang="en-US" altLang="ko-KR" dirty="0"/>
            </a:p>
            <a:p>
              <a:r>
                <a:rPr lang="en-US" altLang="ko-KR" dirty="0" err="1"/>
                <a:t>Canvas.height</a:t>
              </a:r>
              <a:r>
                <a:rPr lang="en-US" altLang="ko-KR" dirty="0"/>
                <a:t> = </a:t>
              </a:r>
              <a:r>
                <a:rPr lang="ko-KR" altLang="en-US" dirty="0"/>
                <a:t>캔버스의 세로 길이</a:t>
              </a:r>
              <a:endParaRPr lang="en-US" altLang="ko-KR" dirty="0"/>
            </a:p>
            <a:p>
              <a:r>
                <a:rPr lang="en-US" altLang="ko-KR" dirty="0"/>
                <a:t>Context = </a:t>
              </a:r>
              <a:r>
                <a:rPr lang="ko-KR" altLang="en-US" dirty="0"/>
                <a:t> </a:t>
              </a:r>
              <a:r>
                <a:rPr lang="en-US" altLang="ko-KR" dirty="0" err="1"/>
                <a:t>this.canvas.getContext</a:t>
              </a:r>
              <a:r>
                <a:rPr lang="en-US" altLang="ko-KR" dirty="0"/>
                <a:t>(“2d”)</a:t>
              </a:r>
            </a:p>
            <a:p>
              <a:endParaRPr lang="en-US" altLang="ko-KR" dirty="0"/>
            </a:p>
            <a:p>
              <a:r>
                <a:rPr lang="en-US" altLang="ko-KR" b="1" dirty="0" err="1">
                  <a:solidFill>
                    <a:srgbClr val="003EA8"/>
                  </a:solidFill>
                </a:rPr>
                <a:t>Document.body.insertBefore</a:t>
              </a:r>
              <a:r>
                <a:rPr lang="en-US" altLang="ko-KR" b="1" dirty="0">
                  <a:solidFill>
                    <a:srgbClr val="003EA8"/>
                  </a:solidFill>
                </a:rPr>
                <a:t>(</a:t>
              </a:r>
              <a:r>
                <a:rPr lang="en-US" altLang="ko-KR" b="1" dirty="0" err="1">
                  <a:solidFill>
                    <a:srgbClr val="003EA8"/>
                  </a:solidFill>
                </a:rPr>
                <a:t>this.canvas,document.body.childNodes</a:t>
              </a:r>
              <a:r>
                <a:rPr lang="en-US" altLang="ko-KR" b="1" dirty="0">
                  <a:solidFill>
                    <a:srgbClr val="003EA8"/>
                  </a:solidFill>
                </a:rPr>
                <a:t>[0])</a:t>
              </a:r>
            </a:p>
            <a:p>
              <a:r>
                <a:rPr lang="en-US" altLang="ko-KR" dirty="0"/>
                <a:t>- </a:t>
              </a:r>
              <a:r>
                <a:rPr lang="ko-KR" altLang="en-US" dirty="0"/>
                <a:t>캔버스 요소를 </a:t>
              </a:r>
              <a:r>
                <a:rPr lang="en-US" altLang="ko-KR" dirty="0"/>
                <a:t>HTML</a:t>
              </a:r>
              <a:r>
                <a:rPr lang="ko-KR" altLang="en-US" dirty="0"/>
                <a:t>의 </a:t>
              </a:r>
              <a:r>
                <a:rPr lang="en-US" altLang="ko-KR" dirty="0"/>
                <a:t>&lt;body&gt;</a:t>
              </a:r>
              <a:r>
                <a:rPr lang="ko-KR" altLang="en-US" dirty="0"/>
                <a:t>에 삽입</a:t>
              </a:r>
              <a:endParaRPr lang="en-US" altLang="ko-KR" dirty="0"/>
            </a:p>
            <a:p>
              <a:r>
                <a:rPr lang="en-US" altLang="ko-KR" dirty="0"/>
                <a:t>- </a:t>
              </a:r>
              <a:r>
                <a:rPr lang="ko-KR" altLang="en-US" dirty="0"/>
                <a:t>문서 내의 다른 자식 요소 앞에 배치한다</a:t>
              </a:r>
              <a:r>
                <a:rPr lang="en-US" altLang="ko-KR" dirty="0"/>
                <a:t>.</a:t>
              </a:r>
            </a:p>
            <a:p>
              <a:r>
                <a:rPr lang="en-US" altLang="ko-KR" dirty="0"/>
                <a:t>- </a:t>
              </a:r>
              <a:r>
                <a:rPr lang="ko-KR" altLang="en-US" dirty="0"/>
                <a:t>게임 캔버스는 웹 페이지에서 가장 먼저 </a:t>
              </a:r>
              <a:r>
                <a:rPr lang="ko-KR" altLang="en-US" dirty="0" err="1"/>
                <a:t>렌더링되며</a:t>
              </a:r>
              <a:r>
                <a:rPr lang="en-US" altLang="ko-KR" dirty="0"/>
                <a:t>, </a:t>
              </a:r>
              <a:r>
                <a:rPr lang="ko-KR" altLang="en-US" dirty="0"/>
                <a:t>게임 화면이 표시된다</a:t>
              </a:r>
              <a:r>
                <a:rPr lang="en-US" altLang="ko-KR" dirty="0"/>
                <a:t>.</a:t>
              </a:r>
            </a:p>
            <a:p>
              <a:pPr algn="ctr"/>
              <a:r>
                <a:rPr lang="en-US" altLang="ko-KR" sz="2200" b="1" dirty="0" err="1">
                  <a:solidFill>
                    <a:srgbClr val="003EA8"/>
                  </a:solidFill>
                </a:rPr>
                <a:t>frameNo</a:t>
              </a:r>
              <a:r>
                <a:rPr lang="en-US" altLang="ko-KR" sz="2200" b="1" dirty="0">
                  <a:solidFill>
                    <a:srgbClr val="003EA8"/>
                  </a:solidFill>
                </a:rPr>
                <a:t> = 0</a:t>
              </a:r>
            </a:p>
            <a:p>
              <a:r>
                <a:rPr lang="en-US" altLang="ko-KR" dirty="0"/>
                <a:t>- </a:t>
              </a:r>
              <a:r>
                <a:rPr lang="ko-KR" altLang="en-US" dirty="0"/>
                <a:t>게임 루프에서 프레임 번호를 나타낸다</a:t>
              </a:r>
              <a:r>
                <a:rPr lang="en-US" altLang="ko-KR" dirty="0"/>
                <a:t>.</a:t>
              </a:r>
            </a:p>
            <a:p>
              <a:r>
                <a:rPr lang="en-US" altLang="ko-KR" dirty="0"/>
                <a:t>- </a:t>
              </a:r>
              <a:r>
                <a:rPr lang="ko-KR" altLang="en-US" dirty="0"/>
                <a:t>게임 상태의 변화를 추적하고 각 프레임에서 게임 업데이트를 수행</a:t>
              </a:r>
              <a:endParaRPr lang="en-US" altLang="ko-KR" dirty="0"/>
            </a:p>
            <a:p>
              <a:r>
                <a:rPr lang="ko-KR" altLang="en-US" dirty="0"/>
                <a:t>프레임 번호를 </a:t>
              </a:r>
              <a:r>
                <a:rPr lang="en-US" altLang="ko-KR" dirty="0"/>
                <a:t>0</a:t>
              </a:r>
              <a:r>
                <a:rPr lang="ko-KR" altLang="en-US" dirty="0"/>
                <a:t>으로 초기화 하여 게임 시작을 나타낸다</a:t>
              </a:r>
              <a:r>
                <a:rPr lang="en-US" altLang="ko-KR" dirty="0"/>
                <a:t>.</a:t>
              </a:r>
            </a:p>
            <a:p>
              <a:endParaRPr lang="en-US" altLang="ko-KR" dirty="0"/>
            </a:p>
            <a:p>
              <a:pPr algn="ctr"/>
              <a:r>
                <a:rPr lang="en-US" altLang="ko-KR" sz="2200" b="1" dirty="0">
                  <a:solidFill>
                    <a:srgbClr val="003EA8"/>
                  </a:solidFill>
                </a:rPr>
                <a:t>Interval = </a:t>
              </a:r>
              <a:r>
                <a:rPr lang="en-US" altLang="ko-KR" sz="2200" b="1" dirty="0" err="1">
                  <a:solidFill>
                    <a:srgbClr val="003EA8"/>
                  </a:solidFill>
                </a:rPr>
                <a:t>setInterval</a:t>
              </a:r>
              <a:r>
                <a:rPr lang="en-US" altLang="ko-KR" sz="2200" b="1" dirty="0">
                  <a:solidFill>
                    <a:srgbClr val="003EA8"/>
                  </a:solidFill>
                </a:rPr>
                <a:t>(</a:t>
              </a:r>
              <a:r>
                <a:rPr lang="en-US" altLang="ko-KR" sz="2200" b="1" dirty="0" err="1">
                  <a:solidFill>
                    <a:srgbClr val="003EA8"/>
                  </a:solidFill>
                </a:rPr>
                <a:t>updateGameArea</a:t>
              </a:r>
              <a:r>
                <a:rPr lang="en-US" altLang="ko-KR" sz="2200" b="1" dirty="0">
                  <a:solidFill>
                    <a:srgbClr val="003EA8"/>
                  </a:solidFill>
                </a:rPr>
                <a:t>, 20)</a:t>
              </a:r>
            </a:p>
            <a:p>
              <a:r>
                <a:rPr lang="en-US" altLang="ko-KR" dirty="0"/>
                <a:t>- </a:t>
              </a:r>
              <a:r>
                <a:rPr lang="en-US" altLang="ko-KR" dirty="0" err="1"/>
                <a:t>setInterval</a:t>
              </a:r>
              <a:r>
                <a:rPr lang="en-US" altLang="ko-KR" dirty="0"/>
                <a:t>(</a:t>
              </a:r>
              <a:r>
                <a:rPr lang="ko-KR" altLang="en-US" dirty="0"/>
                <a:t>콜백함수</a:t>
              </a:r>
              <a:r>
                <a:rPr lang="en-US" altLang="ko-KR" dirty="0"/>
                <a:t>, </a:t>
              </a:r>
              <a:r>
                <a:rPr lang="ko-KR" altLang="en-US" dirty="0"/>
                <a:t>시간</a:t>
              </a:r>
              <a:r>
                <a:rPr lang="en-US" altLang="ko-KR" dirty="0"/>
                <a:t>(</a:t>
              </a:r>
              <a:r>
                <a:rPr lang="en-US" altLang="ko-KR" dirty="0" err="1"/>
                <a:t>ms</a:t>
              </a:r>
              <a:r>
                <a:rPr lang="en-US" altLang="ko-KR" dirty="0"/>
                <a:t>))</a:t>
              </a:r>
            </a:p>
            <a:p>
              <a:r>
                <a:rPr lang="en-US" altLang="ko-KR" dirty="0"/>
                <a:t>- </a:t>
              </a:r>
              <a:r>
                <a:rPr lang="ko-KR" altLang="en-US" dirty="0"/>
                <a:t>프레임 속도 조절</a:t>
              </a:r>
              <a:endParaRPr lang="en-US" altLang="ko-KR" dirty="0"/>
            </a:p>
            <a:p>
              <a:r>
                <a:rPr lang="en-US" altLang="ko-KR" dirty="0"/>
                <a:t>- </a:t>
              </a:r>
              <a:r>
                <a:rPr lang="ko-KR" altLang="en-US" dirty="0"/>
                <a:t>지정한 간격이 낮을 수록 게임은 부드럽지만 </a:t>
              </a:r>
              <a:r>
                <a:rPr lang="en-US" altLang="ko-KR" dirty="0" err="1"/>
                <a:t>cpu</a:t>
              </a:r>
              <a:endParaRPr lang="en-US" altLang="ko-KR" dirty="0"/>
            </a:p>
            <a:p>
              <a:r>
                <a:rPr lang="ko-KR" altLang="en-US" dirty="0"/>
                <a:t>데이터 대역폭 리소스를 더 많이 사용하다</a:t>
              </a:r>
              <a:r>
                <a:rPr lang="en-US" altLang="ko-KR" dirty="0"/>
                <a:t>. </a:t>
              </a:r>
            </a:p>
            <a:p>
              <a:endParaRPr lang="en-US" altLang="ko-KR" dirty="0"/>
            </a:p>
            <a:p>
              <a:pPr algn="ctr"/>
              <a:r>
                <a:rPr lang="en-US" altLang="ko-KR" sz="2200" b="1" dirty="0">
                  <a:solidFill>
                    <a:srgbClr val="003EA8"/>
                  </a:solidFill>
                </a:rPr>
                <a:t>Stop : function</a:t>
              </a:r>
            </a:p>
            <a:p>
              <a:r>
                <a:rPr lang="en-US" altLang="ko-KR" dirty="0"/>
                <a:t>- </a:t>
              </a:r>
              <a:r>
                <a:rPr lang="en-US" altLang="ko-KR" dirty="0" err="1"/>
                <a:t>clearInterval</a:t>
              </a:r>
              <a:r>
                <a:rPr lang="en-US" altLang="ko-KR" dirty="0"/>
                <a:t> = </a:t>
              </a:r>
              <a:r>
                <a:rPr lang="ko-KR" altLang="en-US" dirty="0"/>
                <a:t>반복중단</a:t>
              </a:r>
              <a:endParaRPr lang="en-US" altLang="ko-KR" dirty="0"/>
            </a:p>
            <a:p>
              <a:endParaRPr lang="en-US" altLang="ko-KR" dirty="0"/>
            </a:p>
            <a:p>
              <a:pPr algn="ctr"/>
              <a:r>
                <a:rPr lang="en-US" altLang="ko-KR" sz="2200" b="1" dirty="0">
                  <a:solidFill>
                    <a:srgbClr val="003EA8"/>
                  </a:solidFill>
                </a:rPr>
                <a:t>Clear : function</a:t>
              </a:r>
            </a:p>
            <a:p>
              <a:r>
                <a:rPr lang="en-US" altLang="ko-KR" dirty="0"/>
                <a:t>- </a:t>
              </a:r>
              <a:r>
                <a:rPr lang="ko-KR" altLang="en-US" dirty="0"/>
                <a:t>캔버스 내의 모든 그림을 지우는 역할</a:t>
              </a:r>
              <a:endParaRPr lang="en-US" altLang="ko-KR" dirty="0"/>
            </a:p>
            <a:p>
              <a:r>
                <a:rPr lang="en-US" altLang="ko-KR" dirty="0"/>
                <a:t>- </a:t>
              </a:r>
              <a:r>
                <a:rPr lang="ko-KR" altLang="en-US" dirty="0"/>
                <a:t>새로운 프레임을 그리기 전에 기존 그림을 지우는데 사용한다</a:t>
              </a:r>
              <a:r>
                <a:rPr lang="en-US" altLang="ko-KR" dirty="0"/>
                <a:t>.</a:t>
              </a:r>
            </a:p>
            <a:p>
              <a:r>
                <a:rPr lang="en-US" altLang="ko-KR" dirty="0"/>
                <a:t>- </a:t>
              </a:r>
              <a:r>
                <a:rPr lang="ko-KR" altLang="en-US" dirty="0"/>
                <a:t>게임 루프의 각 단계에서 호출되어 현재 게임상태를 새로 그리기 전에 초기화한다</a:t>
              </a:r>
              <a:r>
                <a:rPr lang="en-US" altLang="ko-KR" dirty="0"/>
                <a:t>.</a:t>
              </a:r>
            </a:p>
            <a:p>
              <a:endParaRPr lang="en-US" altLang="ko-KR" dirty="0"/>
            </a:p>
            <a:p>
              <a:endParaRPr lang="en-US" altLang="ko-KR" dirty="0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519577" y="515922"/>
            <a:ext cx="3858511" cy="12080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10800"/>
              </a:lnSpc>
              <a:spcBef>
                <a:spcPct val="0"/>
              </a:spcBef>
            </a:pPr>
            <a:r>
              <a:rPr lang="en-US" sz="5000" dirty="0" err="1">
                <a:solidFill>
                  <a:srgbClr val="003EA8"/>
                </a:solidFill>
                <a:ea typeface="Arita Dotum Bold"/>
              </a:rPr>
              <a:t>myGameArea</a:t>
            </a:r>
            <a:endParaRPr lang="en-US" sz="5000" dirty="0">
              <a:solidFill>
                <a:srgbClr val="003EA8"/>
              </a:solidFill>
              <a:ea typeface="Arita Dotum Bold"/>
            </a:endParaRPr>
          </a:p>
        </p:txBody>
      </p:sp>
      <p:sp>
        <p:nvSpPr>
          <p:cNvPr id="19" name="Freeform 19"/>
          <p:cNvSpPr/>
          <p:nvPr/>
        </p:nvSpPr>
        <p:spPr>
          <a:xfrm>
            <a:off x="15301511" y="-207276"/>
            <a:ext cx="4876557" cy="1728961"/>
          </a:xfrm>
          <a:custGeom>
            <a:avLst/>
            <a:gdLst/>
            <a:ahLst/>
            <a:cxnLst/>
            <a:rect l="l" t="t" r="r" b="b"/>
            <a:pathLst>
              <a:path w="4876557" h="1728961">
                <a:moveTo>
                  <a:pt x="0" y="0"/>
                </a:moveTo>
                <a:lnTo>
                  <a:pt x="4876558" y="0"/>
                </a:lnTo>
                <a:lnTo>
                  <a:pt x="4876558" y="1728961"/>
                </a:lnTo>
                <a:lnTo>
                  <a:pt x="0" y="17289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0" name="Freeform 20"/>
          <p:cNvSpPr/>
          <p:nvPr/>
        </p:nvSpPr>
        <p:spPr>
          <a:xfrm rot="-10800000">
            <a:off x="-1705906" y="9250030"/>
            <a:ext cx="4876557" cy="1728961"/>
          </a:xfrm>
          <a:custGeom>
            <a:avLst/>
            <a:gdLst/>
            <a:ahLst/>
            <a:cxnLst/>
            <a:rect l="l" t="t" r="r" b="b"/>
            <a:pathLst>
              <a:path w="4876557" h="1728961">
                <a:moveTo>
                  <a:pt x="0" y="0"/>
                </a:moveTo>
                <a:lnTo>
                  <a:pt x="4876557" y="0"/>
                </a:lnTo>
                <a:lnTo>
                  <a:pt x="4876557" y="1728961"/>
                </a:lnTo>
                <a:lnTo>
                  <a:pt x="0" y="17289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5" name="Freeform 25"/>
          <p:cNvSpPr/>
          <p:nvPr/>
        </p:nvSpPr>
        <p:spPr>
          <a:xfrm>
            <a:off x="295787" y="291782"/>
            <a:ext cx="441616" cy="633141"/>
          </a:xfrm>
          <a:custGeom>
            <a:avLst/>
            <a:gdLst/>
            <a:ahLst/>
            <a:cxnLst/>
            <a:rect l="l" t="t" r="r" b="b"/>
            <a:pathLst>
              <a:path w="441616" h="633141">
                <a:moveTo>
                  <a:pt x="0" y="0"/>
                </a:moveTo>
                <a:lnTo>
                  <a:pt x="441615" y="0"/>
                </a:lnTo>
                <a:lnTo>
                  <a:pt x="441615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834C764-8240-DED8-6027-B7E17D041EB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85272" y="2235122"/>
            <a:ext cx="8667121" cy="5041978"/>
          </a:xfrm>
          <a:prstGeom prst="rect">
            <a:avLst/>
          </a:prstGeom>
        </p:spPr>
      </p:pic>
      <p:sp>
        <p:nvSpPr>
          <p:cNvPr id="9" name="Freeform 4">
            <a:extLst>
              <a:ext uri="{FF2B5EF4-FFF2-40B4-BE49-F238E27FC236}">
                <a16:creationId xmlns:a16="http://schemas.microsoft.com/office/drawing/2014/main" id="{850A74AA-1B34-617C-8909-3A6515C6B0B7}"/>
              </a:ext>
            </a:extLst>
          </p:cNvPr>
          <p:cNvSpPr/>
          <p:nvPr/>
        </p:nvSpPr>
        <p:spPr>
          <a:xfrm>
            <a:off x="5099582" y="1193603"/>
            <a:ext cx="4860325" cy="559980"/>
          </a:xfrm>
          <a:custGeom>
            <a:avLst/>
            <a:gdLst/>
            <a:ahLst/>
            <a:cxnLst/>
            <a:rect l="l" t="t" r="r" b="b"/>
            <a:pathLst>
              <a:path w="3286657" h="695693">
                <a:moveTo>
                  <a:pt x="0" y="0"/>
                </a:moveTo>
                <a:lnTo>
                  <a:pt x="3286657" y="0"/>
                </a:lnTo>
                <a:lnTo>
                  <a:pt x="3286657" y="695693"/>
                </a:lnTo>
                <a:lnTo>
                  <a:pt x="0" y="695693"/>
                </a:lnTo>
                <a:close/>
              </a:path>
            </a:pathLst>
          </a:custGeom>
          <a:solidFill>
            <a:srgbClr val="FFFFFF"/>
          </a:solidFill>
        </p:spPr>
        <p:txBody>
          <a:bodyPr/>
          <a:lstStyle/>
          <a:p>
            <a:r>
              <a:rPr lang="ko-KR" altLang="en-US" sz="2500" b="1">
                <a:solidFill>
                  <a:srgbClr val="003EA8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게임 영역 초기화</a:t>
            </a:r>
            <a:endParaRPr lang="ko-KR" altLang="en-US" sz="2500" b="1" dirty="0">
              <a:solidFill>
                <a:srgbClr val="003EA8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93891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354" r="-1468" b="-56033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939829" y="657204"/>
            <a:ext cx="3858511" cy="1236276"/>
            <a:chOff x="0" y="0"/>
            <a:chExt cx="3286657" cy="69569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286657" cy="695693"/>
            </a:xfrm>
            <a:custGeom>
              <a:avLst/>
              <a:gdLst/>
              <a:ahLst/>
              <a:cxnLst/>
              <a:rect l="l" t="t" r="r" b="b"/>
              <a:pathLst>
                <a:path w="3286657" h="695693">
                  <a:moveTo>
                    <a:pt x="0" y="0"/>
                  </a:moveTo>
                  <a:lnTo>
                    <a:pt x="3286657" y="0"/>
                  </a:lnTo>
                  <a:lnTo>
                    <a:pt x="3286657" y="695693"/>
                  </a:lnTo>
                  <a:lnTo>
                    <a:pt x="0" y="69569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 dirty="0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16638" y="2100756"/>
            <a:ext cx="9009410" cy="6880176"/>
            <a:chOff x="4065" y="0"/>
            <a:chExt cx="3286657" cy="2111403"/>
          </a:xfrm>
        </p:grpSpPr>
        <p:sp>
          <p:nvSpPr>
            <p:cNvPr id="6" name="Freeform 6"/>
            <p:cNvSpPr/>
            <p:nvPr/>
          </p:nvSpPr>
          <p:spPr>
            <a:xfrm>
              <a:off x="4065" y="0"/>
              <a:ext cx="3286657" cy="2111403"/>
            </a:xfrm>
            <a:custGeom>
              <a:avLst/>
              <a:gdLst/>
              <a:ahLst/>
              <a:cxnLst/>
              <a:rect l="l" t="t" r="r" b="b"/>
              <a:pathLst>
                <a:path w="3286657" h="2111403">
                  <a:moveTo>
                    <a:pt x="0" y="0"/>
                  </a:moveTo>
                  <a:lnTo>
                    <a:pt x="3286657" y="0"/>
                  </a:lnTo>
                  <a:lnTo>
                    <a:pt x="3286657" y="2111403"/>
                  </a:lnTo>
                  <a:lnTo>
                    <a:pt x="0" y="211140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r>
                <a:rPr lang="en-US" altLang="ko-KR" sz="2200" b="1" dirty="0">
                  <a:solidFill>
                    <a:srgbClr val="003EA8"/>
                  </a:solidFill>
                </a:rPr>
                <a:t>Width, height</a:t>
              </a:r>
              <a:r>
                <a:rPr lang="en-US" altLang="ko-KR" dirty="0"/>
                <a:t>  </a:t>
              </a:r>
              <a:r>
                <a:rPr lang="ko-KR" altLang="en-US" dirty="0"/>
                <a:t>오브젝트의 너비와 높이</a:t>
              </a:r>
              <a:endParaRPr lang="en-US" altLang="ko-KR" dirty="0"/>
            </a:p>
            <a:p>
              <a:r>
                <a:rPr lang="en-US" altLang="ko-KR" sz="2200" b="1" dirty="0" err="1">
                  <a:solidFill>
                    <a:srgbClr val="003EA8"/>
                  </a:solidFill>
                </a:rPr>
                <a:t>speedX</a:t>
              </a:r>
              <a:r>
                <a:rPr lang="en-US" altLang="ko-KR" sz="2200" b="1" dirty="0">
                  <a:solidFill>
                    <a:srgbClr val="003EA8"/>
                  </a:solidFill>
                </a:rPr>
                <a:t>, </a:t>
              </a:r>
              <a:r>
                <a:rPr lang="en-US" altLang="ko-KR" sz="2200" b="1" dirty="0" err="1">
                  <a:solidFill>
                    <a:srgbClr val="003EA8"/>
                  </a:solidFill>
                </a:rPr>
                <a:t>speedY</a:t>
              </a:r>
              <a:r>
                <a:rPr lang="en-US" altLang="ko-KR" sz="2200" b="1" dirty="0">
                  <a:solidFill>
                    <a:srgbClr val="003EA8"/>
                  </a:solidFill>
                </a:rPr>
                <a:t> </a:t>
              </a:r>
              <a:r>
                <a:rPr lang="en-US" altLang="ko-KR" dirty="0">
                  <a:solidFill>
                    <a:srgbClr val="003EA8"/>
                  </a:solidFill>
                </a:rPr>
                <a:t> </a:t>
              </a:r>
              <a:r>
                <a:rPr lang="ko-KR" altLang="en-US" dirty="0"/>
                <a:t>오브젝트의 이동 속도</a:t>
              </a:r>
              <a:r>
                <a:rPr lang="en-US" altLang="ko-KR" dirty="0"/>
                <a:t>, </a:t>
              </a:r>
              <a:r>
                <a:rPr lang="ko-KR" altLang="en-US" dirty="0"/>
                <a:t>초기에는 </a:t>
              </a:r>
              <a:r>
                <a:rPr lang="en-US" altLang="ko-KR" dirty="0"/>
                <a:t>0</a:t>
              </a:r>
              <a:r>
                <a:rPr lang="ko-KR" altLang="en-US" dirty="0"/>
                <a:t>으로 정지 상태</a:t>
              </a:r>
              <a:endParaRPr lang="en-US" altLang="ko-KR" dirty="0"/>
            </a:p>
            <a:p>
              <a:r>
                <a:rPr lang="en-US" altLang="ko-KR" sz="2200" b="1" dirty="0">
                  <a:solidFill>
                    <a:srgbClr val="003EA8"/>
                  </a:solidFill>
                </a:rPr>
                <a:t>X, y </a:t>
              </a:r>
              <a:r>
                <a:rPr lang="en-US" altLang="ko-KR" dirty="0">
                  <a:solidFill>
                    <a:srgbClr val="003EA8"/>
                  </a:solidFill>
                </a:rPr>
                <a:t> </a:t>
              </a:r>
              <a:r>
                <a:rPr lang="ko-KR" altLang="en-US" dirty="0"/>
                <a:t>오브젝트의 초기 위치</a:t>
              </a:r>
              <a:endParaRPr lang="en-US" altLang="ko-KR" dirty="0"/>
            </a:p>
            <a:p>
              <a:endParaRPr lang="en-US" altLang="ko-KR" dirty="0"/>
            </a:p>
            <a:p>
              <a:pPr algn="ctr"/>
              <a:r>
                <a:rPr lang="en-US" altLang="ko-KR" sz="2200" b="1" dirty="0">
                  <a:solidFill>
                    <a:srgbClr val="003EA8"/>
                  </a:solidFill>
                </a:rPr>
                <a:t>Update</a:t>
              </a:r>
            </a:p>
            <a:p>
              <a:r>
                <a:rPr lang="en-US" altLang="ko-KR" dirty="0"/>
                <a:t>- canvas </a:t>
              </a:r>
              <a:r>
                <a:rPr lang="ko-KR" altLang="en-US" dirty="0"/>
                <a:t>그리기 </a:t>
              </a:r>
              <a:r>
                <a:rPr lang="en-US" altLang="ko-KR" dirty="0"/>
                <a:t>context</a:t>
              </a:r>
              <a:r>
                <a:rPr lang="ko-KR" altLang="en-US" dirty="0"/>
                <a:t>를 가져와서 오브젝트를 해당 위치에 색상과 함께 그린다</a:t>
              </a:r>
              <a:r>
                <a:rPr lang="en-US" altLang="ko-KR" dirty="0"/>
                <a:t>.</a:t>
              </a:r>
              <a:r>
                <a:rPr lang="en-US" altLang="ko-KR" sz="2200" b="1" dirty="0"/>
                <a:t> </a:t>
              </a:r>
            </a:p>
            <a:p>
              <a:r>
                <a:rPr lang="en-US" altLang="ko-KR" b="1" dirty="0" err="1">
                  <a:solidFill>
                    <a:srgbClr val="003EA8"/>
                  </a:solidFill>
                </a:rPr>
                <a:t>myGameArea.context</a:t>
              </a:r>
              <a:r>
                <a:rPr lang="ko-KR" altLang="en-US" dirty="0">
                  <a:solidFill>
                    <a:srgbClr val="003EA8"/>
                  </a:solidFill>
                </a:rPr>
                <a:t>  </a:t>
              </a:r>
              <a:endParaRPr lang="en-US" altLang="ko-KR" dirty="0">
                <a:solidFill>
                  <a:srgbClr val="003EA8"/>
                </a:solidFill>
              </a:endParaRPr>
            </a:p>
            <a:p>
              <a:r>
                <a:rPr lang="en-US" altLang="ko-KR" dirty="0"/>
                <a:t>canvas</a:t>
              </a:r>
              <a:r>
                <a:rPr lang="ko-KR" altLang="en-US" dirty="0"/>
                <a:t>를 </a:t>
              </a:r>
              <a:r>
                <a:rPr lang="ko-KR" altLang="en-US" dirty="0" err="1"/>
                <a:t>가르킨다</a:t>
              </a:r>
              <a:r>
                <a:rPr lang="en-US" altLang="ko-KR" dirty="0"/>
                <a:t>.</a:t>
              </a:r>
            </a:p>
            <a:p>
              <a:r>
                <a:rPr lang="en-US" altLang="ko-KR" b="1" dirty="0" err="1">
                  <a:solidFill>
                    <a:srgbClr val="003EA8"/>
                  </a:solidFill>
                </a:rPr>
                <a:t>fillRect</a:t>
              </a:r>
              <a:r>
                <a:rPr lang="en-US" altLang="ko-KR" b="1" dirty="0">
                  <a:solidFill>
                    <a:srgbClr val="003EA8"/>
                  </a:solidFill>
                </a:rPr>
                <a:t>()</a:t>
              </a:r>
            </a:p>
            <a:p>
              <a:r>
                <a:rPr lang="ko-KR" altLang="en-US" dirty="0"/>
                <a:t>색이 채워진 사격형을 만든다</a:t>
              </a:r>
              <a:endParaRPr lang="en-US" altLang="ko-KR" dirty="0"/>
            </a:p>
            <a:p>
              <a:endParaRPr lang="en-US" altLang="ko-KR" dirty="0"/>
            </a:p>
            <a:p>
              <a:pPr algn="ctr"/>
              <a:r>
                <a:rPr lang="en-US" altLang="ko-KR" sz="2200" b="1" dirty="0" err="1">
                  <a:solidFill>
                    <a:srgbClr val="003EA8"/>
                  </a:solidFill>
                </a:rPr>
                <a:t>newPos</a:t>
              </a:r>
              <a:endParaRPr lang="en-US" altLang="ko-KR" sz="2200" b="1" dirty="0">
                <a:solidFill>
                  <a:srgbClr val="003EA8"/>
                </a:solidFill>
              </a:endParaRPr>
            </a:p>
            <a:p>
              <a:r>
                <a:rPr lang="en-US" altLang="ko-KR" dirty="0"/>
                <a:t> - </a:t>
              </a:r>
              <a:r>
                <a:rPr lang="ko-KR" altLang="en-US" dirty="0"/>
                <a:t>새로운 위치를 업데이트</a:t>
              </a:r>
              <a:endParaRPr lang="en-US" altLang="ko-KR" dirty="0"/>
            </a:p>
            <a:p>
              <a:r>
                <a:rPr lang="en-US" altLang="ko-KR" dirty="0" err="1"/>
                <a:t>speedX</a:t>
              </a:r>
              <a:r>
                <a:rPr lang="ko-KR" altLang="en-US" dirty="0"/>
                <a:t>와 </a:t>
              </a:r>
              <a:r>
                <a:rPr lang="en-US" altLang="ko-KR" dirty="0" err="1"/>
                <a:t>speedY</a:t>
              </a:r>
              <a:r>
                <a:rPr lang="en-US" altLang="ko-KR" dirty="0"/>
                <a:t> </a:t>
              </a:r>
              <a:r>
                <a:rPr lang="ko-KR" altLang="en-US" dirty="0"/>
                <a:t>값을 더하여 새로운 위치를 계산하고 이를 적용한다</a:t>
              </a:r>
              <a:r>
                <a:rPr lang="en-US" altLang="ko-KR" dirty="0"/>
                <a:t>.</a:t>
              </a:r>
            </a:p>
            <a:p>
              <a:r>
                <a:rPr lang="ko-KR" altLang="en-US" dirty="0"/>
                <a:t>메소드를 호출함으로써 오브젝트가 화면에서 이동</a:t>
              </a:r>
              <a:endParaRPr lang="en-US" altLang="ko-KR" dirty="0"/>
            </a:p>
            <a:p>
              <a:endParaRPr lang="en-US" altLang="ko-KR" dirty="0"/>
            </a:p>
            <a:p>
              <a:pPr algn="ctr"/>
              <a:r>
                <a:rPr lang="en-US" altLang="ko-KR" sz="2200" b="1" dirty="0" err="1">
                  <a:solidFill>
                    <a:srgbClr val="003EA8"/>
                  </a:solidFill>
                </a:rPr>
                <a:t>CrashWith</a:t>
              </a:r>
              <a:endParaRPr lang="en-US" altLang="ko-KR" sz="2200" b="1" dirty="0">
                <a:solidFill>
                  <a:srgbClr val="003EA8"/>
                </a:solidFill>
              </a:endParaRPr>
            </a:p>
            <a:p>
              <a:r>
                <a:rPr lang="en-US" altLang="ko-KR" dirty="0"/>
                <a:t> - </a:t>
              </a:r>
              <a:r>
                <a:rPr lang="ko-KR" altLang="en-US" dirty="0"/>
                <a:t>충돌 여부 검사</a:t>
              </a:r>
              <a:endParaRPr lang="en-US" altLang="ko-KR" dirty="0"/>
            </a:p>
            <a:p>
              <a:r>
                <a:rPr lang="en-US" altLang="ko-KR" dirty="0" err="1"/>
                <a:t>myOOOO</a:t>
              </a:r>
              <a:r>
                <a:rPr lang="en-US" altLang="ko-KR" dirty="0"/>
                <a:t>  </a:t>
              </a:r>
              <a:r>
                <a:rPr lang="ko-KR" altLang="en-US" dirty="0"/>
                <a:t>현재 오브젝트의 좌표를 기반으로 한 경계 상자의 좌표</a:t>
              </a:r>
              <a:endParaRPr lang="en-US" altLang="ko-KR" dirty="0"/>
            </a:p>
            <a:p>
              <a:r>
                <a:rPr lang="en-US" altLang="ko-KR" dirty="0" err="1"/>
                <a:t>otherOOOO</a:t>
              </a:r>
              <a:r>
                <a:rPr lang="en-US" altLang="ko-KR" dirty="0"/>
                <a:t>  </a:t>
              </a:r>
              <a:r>
                <a:rPr lang="ko-KR" altLang="en-US" dirty="0"/>
                <a:t>다른 오브젝트의 좌표를 기반으로 한 경계 상자의 좌표</a:t>
              </a:r>
              <a:endParaRPr lang="en-US" altLang="ko-KR" dirty="0"/>
            </a:p>
            <a:p>
              <a:endParaRPr lang="en-US" altLang="ko-KR" dirty="0"/>
            </a:p>
            <a:p>
              <a:r>
                <a:rPr lang="ko-KR" altLang="en-US" dirty="0"/>
                <a:t>두 경계 상자가 서로 겹치지 않는 경우에만 </a:t>
              </a:r>
              <a:r>
                <a:rPr lang="en-US" altLang="ko-KR" dirty="0"/>
                <a:t>crash </a:t>
              </a:r>
              <a:r>
                <a:rPr lang="ko-KR" altLang="en-US" dirty="0"/>
                <a:t>변수가 </a:t>
              </a:r>
              <a:r>
                <a:rPr lang="en-US" altLang="ko-KR" dirty="0"/>
                <a:t>false</a:t>
              </a:r>
              <a:r>
                <a:rPr lang="ko-KR" altLang="en-US" dirty="0"/>
                <a:t>로 설정되어 충돌이 없음을 나타낸다</a:t>
              </a:r>
              <a:r>
                <a:rPr lang="en-US" altLang="ko-KR" dirty="0"/>
                <a:t>.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0261150" y="657204"/>
            <a:ext cx="7731063" cy="9629796"/>
            <a:chOff x="0" y="0"/>
            <a:chExt cx="2585364" cy="293512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585364" cy="2935128"/>
            </a:xfrm>
            <a:custGeom>
              <a:avLst/>
              <a:gdLst/>
              <a:ahLst/>
              <a:cxnLst/>
              <a:rect l="l" t="t" r="r" b="b"/>
              <a:pathLst>
                <a:path w="2585364" h="2935128">
                  <a:moveTo>
                    <a:pt x="0" y="0"/>
                  </a:moveTo>
                  <a:lnTo>
                    <a:pt x="2585364" y="0"/>
                  </a:lnTo>
                  <a:lnTo>
                    <a:pt x="2585364" y="2935128"/>
                  </a:lnTo>
                  <a:lnTo>
                    <a:pt x="0" y="293512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519577" y="515922"/>
            <a:ext cx="3481189" cy="12080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10800"/>
              </a:lnSpc>
              <a:spcBef>
                <a:spcPct val="0"/>
              </a:spcBef>
            </a:pPr>
            <a:r>
              <a:rPr lang="en-US" sz="5000" dirty="0">
                <a:solidFill>
                  <a:srgbClr val="003EA8"/>
                </a:solidFill>
                <a:ea typeface="Arita Dotum Bold"/>
              </a:rPr>
              <a:t>Component</a:t>
            </a:r>
          </a:p>
        </p:txBody>
      </p:sp>
      <p:sp>
        <p:nvSpPr>
          <p:cNvPr id="19" name="Freeform 19"/>
          <p:cNvSpPr/>
          <p:nvPr/>
        </p:nvSpPr>
        <p:spPr>
          <a:xfrm>
            <a:off x="15301511" y="-207276"/>
            <a:ext cx="4876557" cy="1728961"/>
          </a:xfrm>
          <a:custGeom>
            <a:avLst/>
            <a:gdLst/>
            <a:ahLst/>
            <a:cxnLst/>
            <a:rect l="l" t="t" r="r" b="b"/>
            <a:pathLst>
              <a:path w="4876557" h="1728961">
                <a:moveTo>
                  <a:pt x="0" y="0"/>
                </a:moveTo>
                <a:lnTo>
                  <a:pt x="4876558" y="0"/>
                </a:lnTo>
                <a:lnTo>
                  <a:pt x="4876558" y="1728961"/>
                </a:lnTo>
                <a:lnTo>
                  <a:pt x="0" y="17289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0" name="Freeform 20"/>
          <p:cNvSpPr/>
          <p:nvPr/>
        </p:nvSpPr>
        <p:spPr>
          <a:xfrm rot="-10800000">
            <a:off x="-1705906" y="9250030"/>
            <a:ext cx="4876557" cy="1728961"/>
          </a:xfrm>
          <a:custGeom>
            <a:avLst/>
            <a:gdLst/>
            <a:ahLst/>
            <a:cxnLst/>
            <a:rect l="l" t="t" r="r" b="b"/>
            <a:pathLst>
              <a:path w="4876557" h="1728961">
                <a:moveTo>
                  <a:pt x="0" y="0"/>
                </a:moveTo>
                <a:lnTo>
                  <a:pt x="4876557" y="0"/>
                </a:lnTo>
                <a:lnTo>
                  <a:pt x="4876557" y="1728961"/>
                </a:lnTo>
                <a:lnTo>
                  <a:pt x="0" y="17289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5" name="Freeform 25"/>
          <p:cNvSpPr/>
          <p:nvPr/>
        </p:nvSpPr>
        <p:spPr>
          <a:xfrm>
            <a:off x="295787" y="291782"/>
            <a:ext cx="441616" cy="633141"/>
          </a:xfrm>
          <a:custGeom>
            <a:avLst/>
            <a:gdLst/>
            <a:ahLst/>
            <a:cxnLst/>
            <a:rect l="l" t="t" r="r" b="b"/>
            <a:pathLst>
              <a:path w="441616" h="633141">
                <a:moveTo>
                  <a:pt x="0" y="0"/>
                </a:moveTo>
                <a:lnTo>
                  <a:pt x="441615" y="0"/>
                </a:lnTo>
                <a:lnTo>
                  <a:pt x="441615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142DDDCF-DC79-47E2-0D22-7626FA4E43C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55700" y="821093"/>
            <a:ext cx="7237446" cy="9046807"/>
          </a:xfrm>
          <a:prstGeom prst="rect">
            <a:avLst/>
          </a:prstGeom>
        </p:spPr>
      </p:pic>
      <p:sp>
        <p:nvSpPr>
          <p:cNvPr id="9" name="Freeform 4">
            <a:extLst>
              <a:ext uri="{FF2B5EF4-FFF2-40B4-BE49-F238E27FC236}">
                <a16:creationId xmlns:a16="http://schemas.microsoft.com/office/drawing/2014/main" id="{D5E1F0C7-A325-BC5A-1A04-22F76140230E}"/>
              </a:ext>
            </a:extLst>
          </p:cNvPr>
          <p:cNvSpPr/>
          <p:nvPr/>
        </p:nvSpPr>
        <p:spPr>
          <a:xfrm>
            <a:off x="4742421" y="1306068"/>
            <a:ext cx="4860325" cy="559980"/>
          </a:xfrm>
          <a:custGeom>
            <a:avLst/>
            <a:gdLst/>
            <a:ahLst/>
            <a:cxnLst/>
            <a:rect l="l" t="t" r="r" b="b"/>
            <a:pathLst>
              <a:path w="3286657" h="695693">
                <a:moveTo>
                  <a:pt x="0" y="0"/>
                </a:moveTo>
                <a:lnTo>
                  <a:pt x="3286657" y="0"/>
                </a:lnTo>
                <a:lnTo>
                  <a:pt x="3286657" y="695693"/>
                </a:lnTo>
                <a:lnTo>
                  <a:pt x="0" y="695693"/>
                </a:lnTo>
                <a:close/>
              </a:path>
            </a:pathLst>
          </a:custGeom>
          <a:solidFill>
            <a:srgbClr val="FFFFFF"/>
          </a:solidFill>
        </p:spPr>
        <p:txBody>
          <a:bodyPr/>
          <a:lstStyle/>
          <a:p>
            <a:r>
              <a:rPr lang="ko-KR" altLang="en-US" sz="2500" b="1" dirty="0">
                <a:solidFill>
                  <a:srgbClr val="003EA8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캐릭터와 장애물을 관리하는 함수</a:t>
            </a:r>
          </a:p>
        </p:txBody>
      </p:sp>
    </p:spTree>
    <p:extLst>
      <p:ext uri="{BB962C8B-B14F-4D97-AF65-F5344CB8AC3E}">
        <p14:creationId xmlns:p14="http://schemas.microsoft.com/office/powerpoint/2010/main" val="33047184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354" r="-1468" b="-56033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939829" y="657204"/>
            <a:ext cx="5156171" cy="1236276"/>
            <a:chOff x="0" y="0"/>
            <a:chExt cx="3286657" cy="69569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286657" cy="695693"/>
            </a:xfrm>
            <a:custGeom>
              <a:avLst/>
              <a:gdLst/>
              <a:ahLst/>
              <a:cxnLst/>
              <a:rect l="l" t="t" r="r" b="b"/>
              <a:pathLst>
                <a:path w="3286657" h="695693">
                  <a:moveTo>
                    <a:pt x="0" y="0"/>
                  </a:moveTo>
                  <a:lnTo>
                    <a:pt x="3286657" y="0"/>
                  </a:lnTo>
                  <a:lnTo>
                    <a:pt x="3286657" y="695693"/>
                  </a:lnTo>
                  <a:lnTo>
                    <a:pt x="0" y="69569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 dirty="0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05495" y="2100756"/>
            <a:ext cx="9009410" cy="7767144"/>
            <a:chOff x="0" y="0"/>
            <a:chExt cx="3286657" cy="211140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286657" cy="2111403"/>
            </a:xfrm>
            <a:custGeom>
              <a:avLst/>
              <a:gdLst/>
              <a:ahLst/>
              <a:cxnLst/>
              <a:rect l="l" t="t" r="r" b="b"/>
              <a:pathLst>
                <a:path w="3286657" h="2111403">
                  <a:moveTo>
                    <a:pt x="0" y="0"/>
                  </a:moveTo>
                  <a:lnTo>
                    <a:pt x="3286657" y="0"/>
                  </a:lnTo>
                  <a:lnTo>
                    <a:pt x="3286657" y="2111403"/>
                  </a:lnTo>
                  <a:lnTo>
                    <a:pt x="0" y="211140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0295484" y="657204"/>
            <a:ext cx="7087021" cy="9058296"/>
            <a:chOff x="12525" y="0"/>
            <a:chExt cx="2585364" cy="2935128"/>
          </a:xfrm>
        </p:grpSpPr>
        <p:sp>
          <p:nvSpPr>
            <p:cNvPr id="8" name="Freeform 8"/>
            <p:cNvSpPr/>
            <p:nvPr/>
          </p:nvSpPr>
          <p:spPr>
            <a:xfrm>
              <a:off x="12525" y="0"/>
              <a:ext cx="2585364" cy="2935128"/>
            </a:xfrm>
            <a:custGeom>
              <a:avLst/>
              <a:gdLst/>
              <a:ahLst/>
              <a:cxnLst/>
              <a:rect l="l" t="t" r="r" b="b"/>
              <a:pathLst>
                <a:path w="2585364" h="2935128">
                  <a:moveTo>
                    <a:pt x="0" y="0"/>
                  </a:moveTo>
                  <a:lnTo>
                    <a:pt x="2585364" y="0"/>
                  </a:lnTo>
                  <a:lnTo>
                    <a:pt x="2585364" y="2935128"/>
                  </a:lnTo>
                  <a:lnTo>
                    <a:pt x="0" y="293512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pPr algn="ctr"/>
              <a:r>
                <a:rPr lang="ko-KR" altLang="en-US" b="1" dirty="0">
                  <a:solidFill>
                    <a:srgbClr val="003EA8"/>
                  </a:solidFill>
                </a:rPr>
                <a:t>배열에 저장된 모든 장애물에 대해 충돌을 확인</a:t>
              </a:r>
              <a:endParaRPr lang="en-US" altLang="ko-KR" b="1" dirty="0">
                <a:solidFill>
                  <a:srgbClr val="003EA8"/>
                </a:solidFill>
              </a:endParaRPr>
            </a:p>
            <a:p>
              <a:endParaRPr lang="en-US" altLang="ko-KR" dirty="0"/>
            </a:p>
            <a:p>
              <a:pPr algn="ctr"/>
              <a:r>
                <a:rPr lang="en-US" altLang="ko-KR" b="1" dirty="0" err="1">
                  <a:solidFill>
                    <a:srgbClr val="003EA8"/>
                  </a:solidFill>
                </a:rPr>
                <a:t>myGamePice.crashWith</a:t>
              </a:r>
              <a:r>
                <a:rPr lang="en-US" altLang="ko-KR" b="1" dirty="0">
                  <a:solidFill>
                    <a:srgbClr val="003EA8"/>
                  </a:solidFill>
                </a:rPr>
                <a:t>(</a:t>
              </a:r>
              <a:r>
                <a:rPr lang="en-US" altLang="ko-KR" b="1" dirty="0" err="1">
                  <a:solidFill>
                    <a:srgbClr val="003EA8"/>
                  </a:solidFill>
                </a:rPr>
                <a:t>myObstacles</a:t>
              </a:r>
              <a:r>
                <a:rPr lang="en-US" altLang="ko-KR" b="1" dirty="0">
                  <a:solidFill>
                    <a:srgbClr val="003EA8"/>
                  </a:solidFill>
                </a:rPr>
                <a:t>[</a:t>
              </a:r>
              <a:r>
                <a:rPr lang="en-US" altLang="ko-KR" b="1" dirty="0" err="1">
                  <a:solidFill>
                    <a:srgbClr val="003EA8"/>
                  </a:solidFill>
                </a:rPr>
                <a:t>i</a:t>
              </a:r>
              <a:r>
                <a:rPr lang="en-US" altLang="ko-KR" b="1" dirty="0">
                  <a:solidFill>
                    <a:srgbClr val="003EA8"/>
                  </a:solidFill>
                </a:rPr>
                <a:t>])</a:t>
              </a:r>
            </a:p>
            <a:p>
              <a:r>
                <a:rPr lang="ko-KR" altLang="en-US" dirty="0"/>
                <a:t>호출하여 현재 게임 캐릭터인 </a:t>
              </a:r>
              <a:r>
                <a:rPr lang="en-US" altLang="ko-KR" dirty="0" err="1"/>
                <a:t>myGamePiece</a:t>
              </a:r>
              <a:r>
                <a:rPr lang="ko-KR" altLang="en-US" dirty="0"/>
                <a:t>와 각 장애물의 충돌을 확인한다</a:t>
              </a:r>
              <a:r>
                <a:rPr lang="en-US" altLang="ko-KR" dirty="0"/>
                <a:t>.</a:t>
              </a:r>
            </a:p>
            <a:p>
              <a:endParaRPr lang="en-US" altLang="ko-KR" dirty="0"/>
            </a:p>
            <a:p>
              <a:pPr algn="ctr"/>
              <a:r>
                <a:rPr lang="en-US" altLang="ko-KR" b="1" dirty="0" err="1">
                  <a:solidFill>
                    <a:srgbClr val="003EA8"/>
                  </a:solidFill>
                </a:rPr>
                <a:t>myGameArea.clear</a:t>
              </a:r>
              <a:endParaRPr lang="en-US" altLang="ko-KR" b="1" dirty="0">
                <a:solidFill>
                  <a:srgbClr val="003EA8"/>
                </a:solidFill>
              </a:endParaRPr>
            </a:p>
            <a:p>
              <a:r>
                <a:rPr lang="ko-KR" altLang="en-US" dirty="0"/>
                <a:t>이전 프레임에서 그려진 모든 그림을 지우고</a:t>
              </a:r>
              <a:r>
                <a:rPr lang="en-US" altLang="ko-KR" dirty="0"/>
                <a:t>, </a:t>
              </a:r>
              <a:r>
                <a:rPr lang="ko-KR" altLang="en-US" dirty="0"/>
                <a:t>캔버스를 비운다</a:t>
              </a:r>
              <a:r>
                <a:rPr lang="en-US" altLang="ko-KR" dirty="0"/>
                <a:t>.</a:t>
              </a:r>
            </a:p>
            <a:p>
              <a:endParaRPr lang="en-US" altLang="ko-KR" dirty="0"/>
            </a:p>
            <a:p>
              <a:pPr algn="ctr"/>
              <a:r>
                <a:rPr lang="en-US" altLang="ko-KR" b="1" dirty="0" err="1">
                  <a:solidFill>
                    <a:srgbClr val="003EA8"/>
                  </a:solidFill>
                </a:rPr>
                <a:t>myGameArea.frameNo</a:t>
              </a:r>
              <a:endParaRPr lang="en-US" altLang="ko-KR" b="1" dirty="0">
                <a:solidFill>
                  <a:srgbClr val="003EA8"/>
                </a:solidFill>
              </a:endParaRPr>
            </a:p>
            <a:p>
              <a:r>
                <a:rPr lang="ko-KR" altLang="en-US" dirty="0"/>
                <a:t>변수를 </a:t>
              </a:r>
              <a:r>
                <a:rPr lang="en-US" altLang="ko-KR" dirty="0"/>
                <a:t>1</a:t>
              </a:r>
              <a:r>
                <a:rPr lang="ko-KR" altLang="en-US" dirty="0"/>
                <a:t>증가 시킴으로써 현재 프레임 번호를 업데이트한다</a:t>
              </a:r>
              <a:r>
                <a:rPr lang="en-US" altLang="ko-KR" dirty="0"/>
                <a:t>.</a:t>
              </a:r>
            </a:p>
            <a:p>
              <a:r>
                <a:rPr lang="ko-KR" altLang="en-US" dirty="0"/>
                <a:t>프레임 번호는 게임 루프에서 현재 게임 상태를 추적하는데 사용</a:t>
              </a:r>
              <a:endParaRPr lang="en-US" altLang="ko-KR" dirty="0"/>
            </a:p>
            <a:p>
              <a:endParaRPr lang="en-US" altLang="ko-KR" dirty="0"/>
            </a:p>
            <a:p>
              <a:r>
                <a:rPr lang="en-US" altLang="ko-KR" dirty="0" err="1"/>
                <a:t>frameNo</a:t>
              </a:r>
              <a:r>
                <a:rPr lang="ko-KR" altLang="en-US" dirty="0"/>
                <a:t>이 </a:t>
              </a:r>
              <a:r>
                <a:rPr lang="en-US" altLang="ko-KR" dirty="0"/>
                <a:t>1</a:t>
              </a:r>
              <a:r>
                <a:rPr lang="ko-KR" altLang="en-US" dirty="0"/>
                <a:t>이거나 </a:t>
              </a:r>
              <a:r>
                <a:rPr lang="en-US" altLang="ko-KR" dirty="0"/>
                <a:t>150</a:t>
              </a:r>
              <a:r>
                <a:rPr lang="ko-KR" altLang="en-US" dirty="0"/>
                <a:t>에 도달했을 때 새로운 장애물을 생성</a:t>
              </a:r>
              <a:endParaRPr lang="en-US" altLang="ko-KR" dirty="0"/>
            </a:p>
            <a:p>
              <a:endParaRPr lang="en-US" altLang="ko-KR" dirty="0"/>
            </a:p>
            <a:p>
              <a:r>
                <a:rPr lang="en-US" altLang="ko-KR" dirty="0"/>
                <a:t>X</a:t>
              </a:r>
              <a:r>
                <a:rPr lang="ko-KR" altLang="en-US" dirty="0"/>
                <a:t>는 캔버스의 너비로 설정한다</a:t>
              </a:r>
              <a:r>
                <a:rPr lang="en-US" altLang="ko-KR" dirty="0"/>
                <a:t>. Min, max(Height, gap) </a:t>
              </a:r>
              <a:r>
                <a:rPr lang="ko-KR" altLang="en-US" dirty="0"/>
                <a:t>등의 변수를 사용하여 장애물의 높이와 간격을 무작위로 생성</a:t>
              </a:r>
              <a:endParaRPr lang="en-US" altLang="ko-KR" dirty="0"/>
            </a:p>
            <a:p>
              <a:endParaRPr lang="en-US" altLang="ko-KR" dirty="0"/>
            </a:p>
            <a:p>
              <a:r>
                <a:rPr lang="ko-KR" altLang="en-US" dirty="0"/>
                <a:t>생성된 장애물은 </a:t>
              </a:r>
              <a:r>
                <a:rPr lang="en-US" altLang="ko-KR" dirty="0" err="1"/>
                <a:t>myObstacles</a:t>
              </a:r>
              <a:r>
                <a:rPr lang="en-US" altLang="ko-KR" dirty="0"/>
                <a:t> </a:t>
              </a:r>
              <a:r>
                <a:rPr lang="ko-KR" altLang="en-US" dirty="0"/>
                <a:t>배열에 추가 </a:t>
              </a:r>
              <a:r>
                <a:rPr lang="en-US" altLang="ko-KR" dirty="0"/>
                <a:t>x </a:t>
              </a:r>
              <a:r>
                <a:rPr lang="ko-KR" altLang="en-US" dirty="0"/>
                <a:t>위치에서 화면 위쪽과 아래쪽에 배치된다</a:t>
              </a:r>
              <a:r>
                <a:rPr lang="en-US" altLang="ko-KR" dirty="0"/>
                <a:t>.</a:t>
              </a:r>
            </a:p>
            <a:p>
              <a:endParaRPr lang="en-US" altLang="ko-KR" dirty="0"/>
            </a:p>
            <a:p>
              <a:pPr algn="ctr"/>
              <a:r>
                <a:rPr lang="ko-KR" altLang="en-US" b="1" dirty="0">
                  <a:solidFill>
                    <a:srgbClr val="003EA8"/>
                  </a:solidFill>
                </a:rPr>
                <a:t>장애물 이동 및 그리기</a:t>
              </a:r>
              <a:endParaRPr lang="en-US" altLang="ko-KR" b="1" dirty="0">
                <a:solidFill>
                  <a:srgbClr val="003EA8"/>
                </a:solidFill>
              </a:endParaRPr>
            </a:p>
            <a:p>
              <a:r>
                <a:rPr lang="ko-KR" altLang="en-US" dirty="0"/>
                <a:t>모든 장애물에 대해 </a:t>
              </a:r>
              <a:r>
                <a:rPr lang="en-US" altLang="ko-KR" dirty="0" err="1"/>
                <a:t>myObstacles</a:t>
              </a:r>
              <a:r>
                <a:rPr lang="en-US" altLang="ko-KR" dirty="0"/>
                <a:t>[</a:t>
              </a:r>
              <a:r>
                <a:rPr lang="en-US" altLang="ko-KR" dirty="0" err="1"/>
                <a:t>i</a:t>
              </a:r>
              <a:r>
                <a:rPr lang="en-US" altLang="ko-KR" dirty="0"/>
                <a:t>].x</a:t>
              </a:r>
              <a:r>
                <a:rPr lang="ko-KR" altLang="en-US" dirty="0"/>
                <a:t>를 </a:t>
              </a:r>
              <a:r>
                <a:rPr lang="en-US" altLang="ko-KR" dirty="0"/>
                <a:t>1</a:t>
              </a:r>
              <a:r>
                <a:rPr lang="ko-KR" altLang="en-US" dirty="0"/>
                <a:t>만큼 줄여서 왼쪽으로 이동시키고</a:t>
              </a:r>
              <a:r>
                <a:rPr lang="en-US" altLang="ko-KR" dirty="0"/>
                <a:t>, </a:t>
              </a:r>
              <a:r>
                <a:rPr lang="en-US" altLang="ko-KR" dirty="0" err="1"/>
                <a:t>yObstacles</a:t>
              </a:r>
              <a:r>
                <a:rPr lang="en-US" altLang="ko-KR" dirty="0"/>
                <a:t>[</a:t>
              </a:r>
              <a:r>
                <a:rPr lang="en-US" altLang="ko-KR" dirty="0" err="1"/>
                <a:t>i</a:t>
              </a:r>
              <a:r>
                <a:rPr lang="en-US" altLang="ko-KR" dirty="0"/>
                <a:t>].</a:t>
              </a:r>
              <a:r>
                <a:rPr lang="en-US" altLang="ko-KR" dirty="0" err="1"/>
                <a:t>upadate</a:t>
              </a:r>
              <a:r>
                <a:rPr lang="en-US" altLang="ko-KR" dirty="0"/>
                <a:t>()</a:t>
              </a:r>
              <a:r>
                <a:rPr lang="ko-KR" altLang="en-US" dirty="0"/>
                <a:t>를 호출하여 장애물을 그린다</a:t>
              </a:r>
              <a:r>
                <a:rPr lang="en-US" altLang="ko-KR" dirty="0"/>
                <a:t>.</a:t>
              </a:r>
            </a:p>
            <a:p>
              <a:endParaRPr lang="en-US" altLang="ko-KR" dirty="0"/>
            </a:p>
            <a:p>
              <a:pPr algn="ctr"/>
              <a:r>
                <a:rPr lang="en-US" altLang="ko-KR" b="1" dirty="0" err="1">
                  <a:solidFill>
                    <a:srgbClr val="003EA8"/>
                  </a:solidFill>
                </a:rPr>
                <a:t>myGamePiece.newPos</a:t>
              </a:r>
              <a:endParaRPr lang="en-US" altLang="ko-KR" b="1" dirty="0">
                <a:solidFill>
                  <a:srgbClr val="003EA8"/>
                </a:solidFill>
              </a:endParaRPr>
            </a:p>
            <a:p>
              <a:r>
                <a:rPr lang="ko-KR" altLang="en-US" dirty="0"/>
                <a:t>캐릭터의 새로운 위치를 계산</a:t>
              </a:r>
              <a:endParaRPr lang="en-US" altLang="ko-KR" dirty="0"/>
            </a:p>
            <a:p>
              <a:pPr algn="ctr"/>
              <a:r>
                <a:rPr lang="en-US" altLang="ko-KR" b="1" dirty="0" err="1">
                  <a:solidFill>
                    <a:srgbClr val="003EA8"/>
                  </a:solidFill>
                </a:rPr>
                <a:t>myGamePiece.update</a:t>
              </a:r>
              <a:endParaRPr lang="en-US" altLang="ko-KR" b="1" dirty="0">
                <a:solidFill>
                  <a:srgbClr val="003EA8"/>
                </a:solidFill>
              </a:endParaRPr>
            </a:p>
            <a:p>
              <a:r>
                <a:rPr lang="ko-KR" altLang="en-US" dirty="0"/>
                <a:t>캐릭터를 그린다</a:t>
              </a:r>
              <a:r>
                <a:rPr lang="en-US" altLang="ko-KR" dirty="0"/>
                <a:t>.</a:t>
              </a:r>
            </a:p>
            <a:p>
              <a:endParaRPr lang="en-US" altLang="ko-KR" dirty="0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083648" y="608352"/>
            <a:ext cx="4876557" cy="12080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10800"/>
              </a:lnSpc>
              <a:spcBef>
                <a:spcPct val="0"/>
              </a:spcBef>
            </a:pPr>
            <a:r>
              <a:rPr lang="en-US" sz="5000" dirty="0" err="1">
                <a:solidFill>
                  <a:srgbClr val="003EA8"/>
                </a:solidFill>
                <a:ea typeface="Arita Dotum Bold"/>
              </a:rPr>
              <a:t>updateGameArea</a:t>
            </a:r>
            <a:endParaRPr lang="en-US" sz="5000" dirty="0">
              <a:solidFill>
                <a:srgbClr val="003EA8"/>
              </a:solidFill>
              <a:ea typeface="Arita Dotum Bold"/>
            </a:endParaRPr>
          </a:p>
        </p:txBody>
      </p:sp>
      <p:sp>
        <p:nvSpPr>
          <p:cNvPr id="19" name="Freeform 19"/>
          <p:cNvSpPr/>
          <p:nvPr/>
        </p:nvSpPr>
        <p:spPr>
          <a:xfrm>
            <a:off x="16031046" y="571500"/>
            <a:ext cx="4876557" cy="1728961"/>
          </a:xfrm>
          <a:custGeom>
            <a:avLst/>
            <a:gdLst/>
            <a:ahLst/>
            <a:cxnLst/>
            <a:rect l="l" t="t" r="r" b="b"/>
            <a:pathLst>
              <a:path w="4876557" h="1728961">
                <a:moveTo>
                  <a:pt x="0" y="0"/>
                </a:moveTo>
                <a:lnTo>
                  <a:pt x="4876558" y="0"/>
                </a:lnTo>
                <a:lnTo>
                  <a:pt x="4876558" y="1728961"/>
                </a:lnTo>
                <a:lnTo>
                  <a:pt x="0" y="17289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0" name="Freeform 20"/>
          <p:cNvSpPr/>
          <p:nvPr/>
        </p:nvSpPr>
        <p:spPr>
          <a:xfrm rot="-10800000">
            <a:off x="-1705906" y="9250030"/>
            <a:ext cx="4876557" cy="1728961"/>
          </a:xfrm>
          <a:custGeom>
            <a:avLst/>
            <a:gdLst/>
            <a:ahLst/>
            <a:cxnLst/>
            <a:rect l="l" t="t" r="r" b="b"/>
            <a:pathLst>
              <a:path w="4876557" h="1728961">
                <a:moveTo>
                  <a:pt x="0" y="0"/>
                </a:moveTo>
                <a:lnTo>
                  <a:pt x="4876557" y="0"/>
                </a:lnTo>
                <a:lnTo>
                  <a:pt x="4876557" y="1728961"/>
                </a:lnTo>
                <a:lnTo>
                  <a:pt x="0" y="17289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5" name="Freeform 25"/>
          <p:cNvSpPr/>
          <p:nvPr/>
        </p:nvSpPr>
        <p:spPr>
          <a:xfrm>
            <a:off x="295787" y="291782"/>
            <a:ext cx="441616" cy="633141"/>
          </a:xfrm>
          <a:custGeom>
            <a:avLst/>
            <a:gdLst/>
            <a:ahLst/>
            <a:cxnLst/>
            <a:rect l="l" t="t" r="r" b="b"/>
            <a:pathLst>
              <a:path w="441616" h="633141">
                <a:moveTo>
                  <a:pt x="0" y="0"/>
                </a:moveTo>
                <a:lnTo>
                  <a:pt x="441615" y="0"/>
                </a:lnTo>
                <a:lnTo>
                  <a:pt x="441615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3C499FD-9114-34C4-8971-ED3319A2F00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8878" y="2034762"/>
            <a:ext cx="8698289" cy="7215268"/>
          </a:xfrm>
          <a:prstGeom prst="rect">
            <a:avLst/>
          </a:prstGeom>
        </p:spPr>
      </p:pic>
      <p:sp>
        <p:nvSpPr>
          <p:cNvPr id="16" name="Freeform 4">
            <a:extLst>
              <a:ext uri="{FF2B5EF4-FFF2-40B4-BE49-F238E27FC236}">
                <a16:creationId xmlns:a16="http://schemas.microsoft.com/office/drawing/2014/main" id="{A11344A0-16D6-012A-F35D-B74D10C82C39}"/>
              </a:ext>
            </a:extLst>
          </p:cNvPr>
          <p:cNvSpPr/>
          <p:nvPr/>
        </p:nvSpPr>
        <p:spPr>
          <a:xfrm>
            <a:off x="6104518" y="1275342"/>
            <a:ext cx="2091223" cy="633140"/>
          </a:xfrm>
          <a:custGeom>
            <a:avLst/>
            <a:gdLst/>
            <a:ahLst/>
            <a:cxnLst/>
            <a:rect l="l" t="t" r="r" b="b"/>
            <a:pathLst>
              <a:path w="3286657" h="695693">
                <a:moveTo>
                  <a:pt x="0" y="0"/>
                </a:moveTo>
                <a:lnTo>
                  <a:pt x="3286657" y="0"/>
                </a:lnTo>
                <a:lnTo>
                  <a:pt x="3286657" y="695693"/>
                </a:lnTo>
                <a:lnTo>
                  <a:pt x="0" y="695693"/>
                </a:lnTo>
                <a:close/>
              </a:path>
            </a:pathLst>
          </a:custGeom>
          <a:solidFill>
            <a:srgbClr val="FFFFFF"/>
          </a:solidFill>
        </p:spPr>
        <p:txBody>
          <a:bodyPr/>
          <a:lstStyle/>
          <a:p>
            <a:r>
              <a:rPr lang="ko-KR" altLang="en-US" sz="2500" b="1">
                <a:solidFill>
                  <a:srgbClr val="003EA8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게임 루프</a:t>
            </a:r>
            <a:endParaRPr lang="ko-KR" altLang="en-US" sz="2500" b="1" dirty="0">
              <a:solidFill>
                <a:srgbClr val="003EA8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094822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354" r="-1468" b="-56033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939829" y="657204"/>
            <a:ext cx="3858511" cy="1236276"/>
            <a:chOff x="0" y="0"/>
            <a:chExt cx="3286657" cy="69569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286657" cy="695693"/>
            </a:xfrm>
            <a:custGeom>
              <a:avLst/>
              <a:gdLst/>
              <a:ahLst/>
              <a:cxnLst/>
              <a:rect l="l" t="t" r="r" b="b"/>
              <a:pathLst>
                <a:path w="3286657" h="695693">
                  <a:moveTo>
                    <a:pt x="0" y="0"/>
                  </a:moveTo>
                  <a:lnTo>
                    <a:pt x="3286657" y="0"/>
                  </a:lnTo>
                  <a:lnTo>
                    <a:pt x="3286657" y="695693"/>
                  </a:lnTo>
                  <a:lnTo>
                    <a:pt x="0" y="69569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 dirty="0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05495" y="2100756"/>
            <a:ext cx="9009410" cy="6457283"/>
            <a:chOff x="0" y="0"/>
            <a:chExt cx="3286657" cy="211140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286657" cy="2111403"/>
            </a:xfrm>
            <a:custGeom>
              <a:avLst/>
              <a:gdLst/>
              <a:ahLst/>
              <a:cxnLst/>
              <a:rect l="l" t="t" r="r" b="b"/>
              <a:pathLst>
                <a:path w="3286657" h="2111403">
                  <a:moveTo>
                    <a:pt x="0" y="0"/>
                  </a:moveTo>
                  <a:lnTo>
                    <a:pt x="3286657" y="0"/>
                  </a:lnTo>
                  <a:lnTo>
                    <a:pt x="3286657" y="2111403"/>
                  </a:lnTo>
                  <a:lnTo>
                    <a:pt x="0" y="211140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0325301" y="1711575"/>
            <a:ext cx="7087021" cy="7471281"/>
            <a:chOff x="0" y="0"/>
            <a:chExt cx="2585364" cy="293512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585364" cy="2935128"/>
            </a:xfrm>
            <a:custGeom>
              <a:avLst/>
              <a:gdLst/>
              <a:ahLst/>
              <a:cxnLst/>
              <a:rect l="l" t="t" r="r" b="b"/>
              <a:pathLst>
                <a:path w="2585364" h="2935128">
                  <a:moveTo>
                    <a:pt x="0" y="0"/>
                  </a:moveTo>
                  <a:lnTo>
                    <a:pt x="2585364" y="0"/>
                  </a:lnTo>
                  <a:lnTo>
                    <a:pt x="2585364" y="2935128"/>
                  </a:lnTo>
                  <a:lnTo>
                    <a:pt x="0" y="293512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pPr algn="ctr"/>
              <a:r>
                <a:rPr lang="en-US" altLang="ko-KR" b="1" dirty="0" err="1">
                  <a:solidFill>
                    <a:srgbClr val="003EA8"/>
                  </a:solidFill>
                </a:rPr>
                <a:t>This.sound</a:t>
              </a:r>
              <a:r>
                <a:rPr lang="en-US" altLang="ko-KR" b="1" dirty="0">
                  <a:solidFill>
                    <a:srgbClr val="003EA8"/>
                  </a:solidFill>
                </a:rPr>
                <a:t> = </a:t>
              </a:r>
              <a:r>
                <a:rPr lang="en-US" altLang="ko-KR" b="1" dirty="0" err="1">
                  <a:solidFill>
                    <a:srgbClr val="003EA8"/>
                  </a:solidFill>
                </a:rPr>
                <a:t>document.createElement</a:t>
              </a:r>
              <a:r>
                <a:rPr lang="en-US" altLang="ko-KR" b="1" dirty="0">
                  <a:solidFill>
                    <a:srgbClr val="003EA8"/>
                  </a:solidFill>
                </a:rPr>
                <a:t>(“audio”)</a:t>
              </a:r>
            </a:p>
            <a:p>
              <a:r>
                <a:rPr lang="en-US" altLang="ko-KR" dirty="0"/>
                <a:t>Sound </a:t>
              </a:r>
              <a:r>
                <a:rPr lang="ko-KR" altLang="en-US" dirty="0"/>
                <a:t>객체 내에 </a:t>
              </a:r>
              <a:r>
                <a:rPr lang="en-US" altLang="ko-KR" dirty="0"/>
                <a:t>audio </a:t>
              </a:r>
              <a:r>
                <a:rPr lang="ko-KR" altLang="en-US" dirty="0"/>
                <a:t>요소를 동적으로 생성</a:t>
              </a:r>
              <a:r>
                <a:rPr lang="en-US" altLang="ko-KR" dirty="0"/>
                <a:t>, </a:t>
              </a:r>
              <a:r>
                <a:rPr lang="ko-KR" altLang="en-US" dirty="0"/>
                <a:t>오디오 재생을 위한 </a:t>
              </a:r>
              <a:r>
                <a:rPr lang="en-US" altLang="ko-KR" dirty="0"/>
                <a:t>html&lt;audio&gt; </a:t>
              </a:r>
              <a:r>
                <a:rPr lang="ko-KR" altLang="en-US" dirty="0"/>
                <a:t>태그를 나타낸다</a:t>
              </a:r>
              <a:r>
                <a:rPr lang="en-US" altLang="ko-KR" dirty="0"/>
                <a:t>.</a:t>
              </a:r>
            </a:p>
            <a:p>
              <a:endParaRPr lang="en-US" altLang="ko-KR" dirty="0"/>
            </a:p>
            <a:p>
              <a:pPr algn="ctr"/>
              <a:r>
                <a:rPr lang="en-US" altLang="ko-KR" b="1" dirty="0" err="1">
                  <a:solidFill>
                    <a:srgbClr val="003EA8"/>
                  </a:solidFill>
                </a:rPr>
                <a:t>This.sound.src</a:t>
              </a:r>
              <a:r>
                <a:rPr lang="en-US" altLang="ko-KR" b="1" dirty="0">
                  <a:solidFill>
                    <a:srgbClr val="003EA8"/>
                  </a:solidFill>
                </a:rPr>
                <a:t> = </a:t>
              </a:r>
              <a:r>
                <a:rPr lang="en-US" altLang="ko-KR" b="1" dirty="0" err="1">
                  <a:solidFill>
                    <a:srgbClr val="003EA8"/>
                  </a:solidFill>
                </a:rPr>
                <a:t>src</a:t>
              </a:r>
              <a:endParaRPr lang="en-US" altLang="ko-KR" b="1" dirty="0">
                <a:solidFill>
                  <a:srgbClr val="003EA8"/>
                </a:solidFill>
              </a:endParaRPr>
            </a:p>
            <a:p>
              <a:r>
                <a:rPr lang="en-US" altLang="ko-KR" dirty="0" err="1"/>
                <a:t>Src</a:t>
              </a:r>
              <a:r>
                <a:rPr lang="ko-KR" altLang="en-US" dirty="0"/>
                <a:t>로 전달된 오디오 파일 경로를 사용하여 오디오 요소의 소스</a:t>
              </a:r>
              <a:r>
                <a:rPr lang="en-US" altLang="ko-KR" dirty="0"/>
                <a:t>(‘</a:t>
              </a:r>
              <a:r>
                <a:rPr lang="en-US" altLang="ko-KR" dirty="0" err="1"/>
                <a:t>src</a:t>
              </a:r>
              <a:r>
                <a:rPr lang="en-US" altLang="ko-KR" dirty="0"/>
                <a:t>’)</a:t>
              </a:r>
              <a:r>
                <a:rPr lang="ko-KR" altLang="en-US" dirty="0"/>
                <a:t>를 설정</a:t>
              </a:r>
              <a:endParaRPr lang="en-US" altLang="ko-KR" dirty="0"/>
            </a:p>
            <a:p>
              <a:endParaRPr lang="en-US" altLang="ko-KR" dirty="0"/>
            </a:p>
            <a:p>
              <a:pPr algn="ctr"/>
              <a:r>
                <a:rPr lang="en-US" altLang="ko-KR" b="1" dirty="0" err="1">
                  <a:solidFill>
                    <a:srgbClr val="003EA8"/>
                  </a:solidFill>
                </a:rPr>
                <a:t>this.sound.setAttribute</a:t>
              </a:r>
              <a:r>
                <a:rPr lang="en-US" altLang="ko-KR" b="1" dirty="0">
                  <a:solidFill>
                    <a:srgbClr val="003EA8"/>
                  </a:solidFill>
                </a:rPr>
                <a:t>("preload", "auto");</a:t>
              </a:r>
            </a:p>
            <a:p>
              <a:r>
                <a:rPr lang="en-US" altLang="ko-KR" dirty="0"/>
                <a:t>preload </a:t>
              </a:r>
              <a:r>
                <a:rPr lang="ko-KR" altLang="en-US" dirty="0"/>
                <a:t>속성을 </a:t>
              </a:r>
              <a:r>
                <a:rPr lang="en-US" altLang="ko-KR" dirty="0"/>
                <a:t>auto</a:t>
              </a:r>
              <a:r>
                <a:rPr lang="ko-KR" altLang="en-US" dirty="0"/>
                <a:t>로 설정함</a:t>
              </a:r>
              <a:r>
                <a:rPr lang="en-US" altLang="ko-KR" dirty="0"/>
                <a:t>, </a:t>
              </a:r>
              <a:r>
                <a:rPr lang="ko-KR" altLang="en-US" dirty="0"/>
                <a:t>오디오가 페이지 로드 시 자동으로 로드 </a:t>
              </a:r>
              <a:r>
                <a:rPr lang="ko-KR" altLang="en-US" dirty="0" err="1"/>
                <a:t>되도록한다</a:t>
              </a:r>
              <a:r>
                <a:rPr lang="en-US" altLang="ko-KR" dirty="0"/>
                <a:t>.</a:t>
              </a:r>
            </a:p>
            <a:p>
              <a:r>
                <a:rPr lang="en-US" altLang="ko-KR" dirty="0"/>
                <a:t> </a:t>
              </a:r>
            </a:p>
            <a:p>
              <a:pPr algn="ctr"/>
              <a:r>
                <a:rPr lang="en-US" altLang="ko-KR" b="1" dirty="0" err="1">
                  <a:solidFill>
                    <a:srgbClr val="003EA8"/>
                  </a:solidFill>
                </a:rPr>
                <a:t>this.sound.setAttribute</a:t>
              </a:r>
              <a:r>
                <a:rPr lang="en-US" altLang="ko-KR" b="1" dirty="0">
                  <a:solidFill>
                    <a:srgbClr val="003EA8"/>
                  </a:solidFill>
                </a:rPr>
                <a:t>("controls", "none");</a:t>
              </a:r>
            </a:p>
            <a:p>
              <a:r>
                <a:rPr lang="en-US" altLang="ko-KR" dirty="0"/>
                <a:t>controls </a:t>
              </a:r>
              <a:r>
                <a:rPr lang="ko-KR" altLang="en-US" dirty="0"/>
                <a:t>속성을 </a:t>
              </a:r>
              <a:r>
                <a:rPr lang="en-US" altLang="ko-KR" dirty="0"/>
                <a:t>none </a:t>
              </a:r>
              <a:r>
                <a:rPr lang="ko-KR" altLang="en-US" dirty="0"/>
                <a:t>으로 설정 브라우저에서 오디오 </a:t>
              </a:r>
              <a:r>
                <a:rPr lang="ko-KR" altLang="en-US" dirty="0" err="1"/>
                <a:t>컨트로</a:t>
              </a:r>
              <a:r>
                <a:rPr lang="ko-KR" altLang="en-US" dirty="0"/>
                <a:t> 패널을 숨겨 사용자가 오디오 조작을 할 수 없음</a:t>
              </a:r>
              <a:endParaRPr lang="en-US" altLang="ko-KR" dirty="0"/>
            </a:p>
            <a:p>
              <a:pPr algn="ctr"/>
              <a:endParaRPr lang="en-US" altLang="ko-KR" b="1" dirty="0"/>
            </a:p>
            <a:p>
              <a:pPr algn="ctr"/>
              <a:r>
                <a:rPr lang="en-US" altLang="ko-KR" b="1" dirty="0" err="1">
                  <a:solidFill>
                    <a:srgbClr val="003EA8"/>
                  </a:solidFill>
                </a:rPr>
                <a:t>this.sound.style.display</a:t>
              </a:r>
              <a:r>
                <a:rPr lang="en-US" altLang="ko-KR" b="1" dirty="0">
                  <a:solidFill>
                    <a:srgbClr val="003EA8"/>
                  </a:solidFill>
                </a:rPr>
                <a:t> = "none";</a:t>
              </a:r>
              <a:endParaRPr lang="ko-KR" altLang="en-US" b="1" dirty="0">
                <a:solidFill>
                  <a:srgbClr val="003EA8"/>
                </a:solidFill>
              </a:endParaRPr>
            </a:p>
            <a:p>
              <a:r>
                <a:rPr lang="en-US" altLang="ko-KR" dirty="0"/>
                <a:t>display </a:t>
              </a:r>
              <a:r>
                <a:rPr lang="ko-KR" altLang="en-US" dirty="0"/>
                <a:t>스타일 속성을 </a:t>
              </a:r>
              <a:r>
                <a:rPr lang="en-US" altLang="ko-KR" dirty="0"/>
                <a:t>none</a:t>
              </a:r>
              <a:r>
                <a:rPr lang="ko-KR" altLang="en-US" dirty="0"/>
                <a:t>으로 설정하여 오디오 요소를 화면에서 숨김 오디오 요소를 시각적으로 감추어 오디오 </a:t>
              </a:r>
              <a:r>
                <a:rPr lang="ko-KR" altLang="en-US" dirty="0" err="1"/>
                <a:t>재생만한다</a:t>
              </a:r>
              <a:endParaRPr lang="en-US" altLang="ko-KR" dirty="0"/>
            </a:p>
            <a:p>
              <a:endParaRPr lang="en-US" altLang="ko-KR" dirty="0"/>
            </a:p>
            <a:p>
              <a:pPr algn="ctr"/>
              <a:r>
                <a:rPr lang="en-US" altLang="ko-KR" b="1" dirty="0" err="1">
                  <a:solidFill>
                    <a:srgbClr val="003EA8"/>
                  </a:solidFill>
                </a:rPr>
                <a:t>document.body.appendChild</a:t>
              </a:r>
              <a:r>
                <a:rPr lang="en-US" altLang="ko-KR" b="1" dirty="0">
                  <a:solidFill>
                    <a:srgbClr val="003EA8"/>
                  </a:solidFill>
                </a:rPr>
                <a:t>(</a:t>
              </a:r>
              <a:r>
                <a:rPr lang="en-US" altLang="ko-KR" b="1" dirty="0" err="1">
                  <a:solidFill>
                    <a:srgbClr val="003EA8"/>
                  </a:solidFill>
                </a:rPr>
                <a:t>this.sound</a:t>
              </a:r>
              <a:r>
                <a:rPr lang="en-US" altLang="ko-KR" b="1" dirty="0">
                  <a:solidFill>
                    <a:srgbClr val="003EA8"/>
                  </a:solidFill>
                </a:rPr>
                <a:t>);</a:t>
              </a:r>
            </a:p>
            <a:p>
              <a:r>
                <a:rPr lang="en-US" altLang="ko-KR" dirty="0"/>
                <a:t>sound</a:t>
              </a:r>
              <a:r>
                <a:rPr lang="ko-KR" altLang="en-US" dirty="0"/>
                <a:t>를 </a:t>
              </a:r>
              <a:r>
                <a:rPr lang="en-US" altLang="ko-KR" dirty="0" err="1"/>
                <a:t>document.body</a:t>
              </a:r>
              <a:r>
                <a:rPr lang="en-US" altLang="ko-KR" dirty="0"/>
                <a:t> (HTML '&lt;body&gt;'</a:t>
              </a:r>
              <a:r>
                <a:rPr lang="ko-KR" altLang="en-US" dirty="0"/>
                <a:t>요소</a:t>
              </a:r>
              <a:r>
                <a:rPr lang="en-US" altLang="ko-KR" dirty="0"/>
                <a:t>)</a:t>
              </a:r>
              <a:r>
                <a:rPr lang="ko-KR" altLang="en-US" dirty="0"/>
                <a:t>에 추가한다</a:t>
              </a:r>
              <a:r>
                <a:rPr lang="en-US" altLang="ko-KR" dirty="0"/>
                <a:t>.</a:t>
              </a:r>
            </a:p>
            <a:p>
              <a:r>
                <a:rPr lang="ko-KR" altLang="en-US" dirty="0"/>
                <a:t>이렇게 하면 오디오 요소가 </a:t>
              </a:r>
              <a:r>
                <a:rPr lang="en-US" altLang="ko-KR" dirty="0"/>
                <a:t>html</a:t>
              </a:r>
              <a:r>
                <a:rPr lang="ko-KR" altLang="en-US" dirty="0"/>
                <a:t>문서에 추가되고 재생할 수 </a:t>
              </a:r>
              <a:r>
                <a:rPr lang="ko-KR" altLang="en-US" dirty="0" err="1"/>
                <a:t>있게된다</a:t>
              </a:r>
              <a:r>
                <a:rPr lang="en-US" altLang="ko-KR" dirty="0"/>
                <a:t>.</a:t>
              </a:r>
            </a:p>
            <a:p>
              <a:pPr algn="ctr"/>
              <a:endParaRPr lang="en-US" altLang="ko-KR" b="1" dirty="0"/>
            </a:p>
            <a:p>
              <a:pPr algn="ctr"/>
              <a:r>
                <a:rPr lang="en-US" altLang="ko-KR" b="1" dirty="0" err="1">
                  <a:solidFill>
                    <a:srgbClr val="003EA8"/>
                  </a:solidFill>
                </a:rPr>
                <a:t>This.play</a:t>
              </a:r>
              <a:r>
                <a:rPr lang="en-US" altLang="ko-KR" b="1" dirty="0">
                  <a:solidFill>
                    <a:srgbClr val="003EA8"/>
                  </a:solidFill>
                </a:rPr>
                <a:t> </a:t>
              </a:r>
              <a:r>
                <a:rPr lang="ko-KR" altLang="en-US" b="1" dirty="0">
                  <a:solidFill>
                    <a:srgbClr val="003EA8"/>
                  </a:solidFill>
                </a:rPr>
                <a:t>및 </a:t>
              </a:r>
              <a:r>
                <a:rPr lang="en-US" altLang="ko-KR" b="1" dirty="0" err="1">
                  <a:solidFill>
                    <a:srgbClr val="003EA8"/>
                  </a:solidFill>
                </a:rPr>
                <a:t>this.stop</a:t>
              </a:r>
              <a:endParaRPr lang="ko-KR" altLang="en-US" b="1" dirty="0">
                <a:solidFill>
                  <a:srgbClr val="003EA8"/>
                </a:solidFill>
              </a:endParaRPr>
            </a:p>
            <a:p>
              <a:r>
                <a:rPr lang="en-US" altLang="ko-KR" dirty="0"/>
                <a:t>-</a:t>
              </a:r>
              <a:r>
                <a:rPr lang="ko-KR" altLang="en-US" dirty="0"/>
                <a:t>음악을 재생하고</a:t>
              </a:r>
              <a:r>
                <a:rPr lang="en-US" altLang="ko-KR" dirty="0"/>
                <a:t>, </a:t>
              </a:r>
              <a:r>
                <a:rPr lang="ko-KR" altLang="en-US" dirty="0"/>
                <a:t>일시정지하는 메서드</a:t>
              </a:r>
              <a:endParaRPr lang="en-US" altLang="ko-KR" dirty="0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519577" y="515922"/>
            <a:ext cx="2912681" cy="12032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10800"/>
              </a:lnSpc>
              <a:spcBef>
                <a:spcPct val="0"/>
              </a:spcBef>
            </a:pPr>
            <a:r>
              <a:rPr lang="en-US" sz="5000" b="1" dirty="0">
                <a:solidFill>
                  <a:srgbClr val="003EA8"/>
                </a:solidFill>
                <a:ea typeface="Arita Dotum Bold"/>
              </a:rPr>
              <a:t>sound</a:t>
            </a:r>
          </a:p>
        </p:txBody>
      </p:sp>
      <p:sp>
        <p:nvSpPr>
          <p:cNvPr id="19" name="Freeform 19"/>
          <p:cNvSpPr/>
          <p:nvPr/>
        </p:nvSpPr>
        <p:spPr>
          <a:xfrm>
            <a:off x="15301511" y="-207276"/>
            <a:ext cx="4876557" cy="1728961"/>
          </a:xfrm>
          <a:custGeom>
            <a:avLst/>
            <a:gdLst/>
            <a:ahLst/>
            <a:cxnLst/>
            <a:rect l="l" t="t" r="r" b="b"/>
            <a:pathLst>
              <a:path w="4876557" h="1728961">
                <a:moveTo>
                  <a:pt x="0" y="0"/>
                </a:moveTo>
                <a:lnTo>
                  <a:pt x="4876558" y="0"/>
                </a:lnTo>
                <a:lnTo>
                  <a:pt x="4876558" y="1728961"/>
                </a:lnTo>
                <a:lnTo>
                  <a:pt x="0" y="17289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0" name="Freeform 20"/>
          <p:cNvSpPr/>
          <p:nvPr/>
        </p:nvSpPr>
        <p:spPr>
          <a:xfrm rot="-10800000">
            <a:off x="-1705906" y="9250030"/>
            <a:ext cx="4876557" cy="1728961"/>
          </a:xfrm>
          <a:custGeom>
            <a:avLst/>
            <a:gdLst/>
            <a:ahLst/>
            <a:cxnLst/>
            <a:rect l="l" t="t" r="r" b="b"/>
            <a:pathLst>
              <a:path w="4876557" h="1728961">
                <a:moveTo>
                  <a:pt x="0" y="0"/>
                </a:moveTo>
                <a:lnTo>
                  <a:pt x="4876557" y="0"/>
                </a:lnTo>
                <a:lnTo>
                  <a:pt x="4876557" y="1728961"/>
                </a:lnTo>
                <a:lnTo>
                  <a:pt x="0" y="17289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5" name="Freeform 25"/>
          <p:cNvSpPr/>
          <p:nvPr/>
        </p:nvSpPr>
        <p:spPr>
          <a:xfrm>
            <a:off x="295787" y="291782"/>
            <a:ext cx="441616" cy="633141"/>
          </a:xfrm>
          <a:custGeom>
            <a:avLst/>
            <a:gdLst/>
            <a:ahLst/>
            <a:cxnLst/>
            <a:rect l="l" t="t" r="r" b="b"/>
            <a:pathLst>
              <a:path w="441616" h="633141">
                <a:moveTo>
                  <a:pt x="0" y="0"/>
                </a:moveTo>
                <a:lnTo>
                  <a:pt x="441615" y="0"/>
                </a:lnTo>
                <a:lnTo>
                  <a:pt x="441615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8FB4401-8DD0-47C0-74A6-A2A95FE771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3034" y="2216072"/>
            <a:ext cx="8538166" cy="5912413"/>
          </a:xfrm>
          <a:prstGeom prst="rect">
            <a:avLst/>
          </a:prstGeom>
        </p:spPr>
      </p:pic>
      <p:sp>
        <p:nvSpPr>
          <p:cNvPr id="9" name="Freeform 4">
            <a:extLst>
              <a:ext uri="{FF2B5EF4-FFF2-40B4-BE49-F238E27FC236}">
                <a16:creationId xmlns:a16="http://schemas.microsoft.com/office/drawing/2014/main" id="{301771D0-1AA4-930C-1C53-30BAAA8E2C48}"/>
              </a:ext>
            </a:extLst>
          </p:cNvPr>
          <p:cNvSpPr/>
          <p:nvPr/>
        </p:nvSpPr>
        <p:spPr>
          <a:xfrm>
            <a:off x="3708002" y="1333500"/>
            <a:ext cx="4860325" cy="559980"/>
          </a:xfrm>
          <a:custGeom>
            <a:avLst/>
            <a:gdLst/>
            <a:ahLst/>
            <a:cxnLst/>
            <a:rect l="l" t="t" r="r" b="b"/>
            <a:pathLst>
              <a:path w="3286657" h="695693">
                <a:moveTo>
                  <a:pt x="0" y="0"/>
                </a:moveTo>
                <a:lnTo>
                  <a:pt x="3286657" y="0"/>
                </a:lnTo>
                <a:lnTo>
                  <a:pt x="3286657" y="695693"/>
                </a:lnTo>
                <a:lnTo>
                  <a:pt x="0" y="695693"/>
                </a:lnTo>
                <a:close/>
              </a:path>
            </a:pathLst>
          </a:custGeom>
          <a:solidFill>
            <a:srgbClr val="FFFFFF"/>
          </a:solidFill>
        </p:spPr>
        <p:txBody>
          <a:bodyPr/>
          <a:lstStyle/>
          <a:p>
            <a:r>
              <a:rPr lang="ko-KR" altLang="en-US" sz="2500" b="1" dirty="0">
                <a:solidFill>
                  <a:srgbClr val="003EA8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오디오 처리</a:t>
            </a:r>
            <a:endParaRPr lang="en-US" altLang="ko-KR" sz="2500" b="1" dirty="0">
              <a:solidFill>
                <a:srgbClr val="003EA8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888584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424</TotalTime>
  <Words>1132</Words>
  <Application>Microsoft Office PowerPoint</Application>
  <PresentationFormat>사용자 지정</PresentationFormat>
  <Paragraphs>223</Paragraphs>
  <Slides>13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20" baseType="lpstr">
      <vt:lpstr>맑은 고딕</vt:lpstr>
      <vt:lpstr>Arita Dotum Bold</vt:lpstr>
      <vt:lpstr>Calibri</vt:lpstr>
      <vt:lpstr>Arial</vt:lpstr>
      <vt:lpstr>Noto Sans KR</vt:lpstr>
      <vt:lpstr>Arita Dotum Medium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초록색 주황색 기술 패턴 5G 기술 기술 프레젠테이션</dc:title>
  <cp:lastModifiedBy>김태헌</cp:lastModifiedBy>
  <cp:revision>9</cp:revision>
  <dcterms:created xsi:type="dcterms:W3CDTF">2006-08-16T00:00:00Z</dcterms:created>
  <dcterms:modified xsi:type="dcterms:W3CDTF">2023-11-08T05:37:08Z</dcterms:modified>
  <dc:identifier>DAFvuQhuUeU</dc:identifier>
</cp:coreProperties>
</file>